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1" r:id="rId21"/>
    <p:sldId id="282" r:id="rId22"/>
    <p:sldId id="283" r:id="rId23"/>
    <p:sldId id="286" r:id="rId24"/>
    <p:sldId id="287" r:id="rId25"/>
    <p:sldId id="288" r:id="rId26"/>
    <p:sldId id="289" r:id="rId27"/>
    <p:sldId id="290" r:id="rId28"/>
    <p:sldId id="291" r:id="rId29"/>
    <p:sldId id="292" r:id="rId30"/>
    <p:sldId id="293" r:id="rId31"/>
    <p:sldId id="294" r:id="rId32"/>
    <p:sldId id="296" r:id="rId33"/>
    <p:sldId id="297" r:id="rId34"/>
    <p:sldId id="298" r:id="rId35"/>
    <p:sldId id="299" r:id="rId36"/>
    <p:sldId id="300" r:id="rId37"/>
    <p:sldId id="302" r:id="rId38"/>
    <p:sldId id="303" r:id="rId39"/>
    <p:sldId id="305" r:id="rId40"/>
    <p:sldId id="306" r:id="rId41"/>
    <p:sldId id="307" r:id="rId42"/>
    <p:sldId id="309" r:id="rId43"/>
    <p:sldId id="311" r:id="rId44"/>
    <p:sldId id="312" r:id="rId45"/>
    <p:sldId id="313" r:id="rId46"/>
    <p:sldId id="315" r:id="rId4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2AA76-C812-4EB2-8950-F667E8BCF54B}" type="datetimeFigureOut">
              <a:rPr lang="tr-TR" smtClean="0"/>
              <a:t>11.12.2014</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5701B5-70EA-43AA-B20E-C45B79885641}" type="slidenum">
              <a:rPr lang="tr-TR" smtClean="0"/>
              <a:t>‹#›</a:t>
            </a:fld>
            <a:endParaRPr lang="tr-TR"/>
          </a:p>
        </p:txBody>
      </p:sp>
    </p:spTree>
    <p:extLst>
      <p:ext uri="{BB962C8B-B14F-4D97-AF65-F5344CB8AC3E}">
        <p14:creationId xmlns:p14="http://schemas.microsoft.com/office/powerpoint/2010/main" val="1531459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10733828" y="1110597"/>
            <a:ext cx="2286000" cy="508000"/>
          </a:xfrm>
        </p:spPr>
        <p:txBody>
          <a:bodyPr/>
          <a:lstStyle/>
          <a:p>
            <a:fld id="{640044D9-E4CC-42FD-9A17-064DED7A6F8A}" type="datetimeFigureOut">
              <a:rPr lang="tr-TR" smtClean="0"/>
              <a:t>11.12.2014</a:t>
            </a:fld>
            <a:endParaRPr lang="tr-TR" dirty="0"/>
          </a:p>
        </p:txBody>
      </p:sp>
      <p:sp>
        <p:nvSpPr>
          <p:cNvPr id="17" name="Altbilgi Yer Tutucusu 16"/>
          <p:cNvSpPr>
            <a:spLocks noGrp="1"/>
          </p:cNvSpPr>
          <p:nvPr>
            <p:ph type="ftr" sz="quarter" idx="11"/>
          </p:nvPr>
        </p:nvSpPr>
        <p:spPr bwMode="auto">
          <a:xfrm rot="5400000">
            <a:off x="10045959" y="4117661"/>
            <a:ext cx="3657600" cy="512064"/>
          </a:xfrm>
        </p:spPr>
        <p:txBody>
          <a:bodyPr/>
          <a:lstStyle/>
          <a:p>
            <a:endParaRPr lang="tr-TR"/>
          </a:p>
        </p:txBody>
      </p:sp>
      <p:sp>
        <p:nvSpPr>
          <p:cNvPr id="10" name="Dikdörtgen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767392" y="4928702"/>
            <a:ext cx="812800" cy="517524"/>
          </a:xfrm>
        </p:spPr>
        <p:txBody>
          <a:bodyPr/>
          <a:lstStyle/>
          <a:p>
            <a:fld id="{5B0BEABE-7F0F-45A2-A68C-A17C6D98D86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40044D9-E4CC-42FD-9A17-064DED7A6F8A}" type="datetimeFigureOut">
              <a:rPr lang="tr-TR" smtClean="0"/>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40044D9-E4CC-42FD-9A17-064DED7A6F8A}" type="datetimeFigureOut">
              <a:rPr lang="tr-TR" smtClean="0"/>
              <a:t>11.12.2014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0044D9-E4CC-42FD-9A17-064DED7A6F8A}" type="datetimeFigureOut">
              <a:rPr lang="tr-TR" smtClean="0"/>
              <a:t>11.12.2014</a:t>
            </a:fld>
            <a:endParaRPr lang="tr-TR" dirty="0"/>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B0BEABE-7F0F-45A2-A68C-A17C6D98D868}" type="slidenum">
              <a:rPr lang="tr-TR" smtClean="0"/>
              <a:t>‹#›</a:t>
            </a:fld>
            <a:endParaRPr lang="tr-TR"/>
          </a:p>
        </p:txBody>
      </p:sp>
    </p:spTree>
    <p:extLst>
      <p:ext uri="{BB962C8B-B14F-4D97-AF65-F5344CB8AC3E}">
        <p14:creationId xmlns:p14="http://schemas.microsoft.com/office/powerpoint/2010/main" val="10494299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640044D9-E4CC-42FD-9A17-064DED7A6F8A}" type="datetimeFigureOut">
              <a:rPr lang="tr-TR" smtClean="0"/>
              <a:t>11.12.2014</a:t>
            </a:fld>
            <a:endParaRPr lang="tr-TR"/>
          </a:p>
        </p:txBody>
      </p:sp>
      <p:sp>
        <p:nvSpPr>
          <p:cNvPr id="9" name="Slayt Numarası Yer Tutucusu 8"/>
          <p:cNvSpPr>
            <a:spLocks noGrp="1"/>
          </p:cNvSpPr>
          <p:nvPr>
            <p:ph type="sldNum" sz="quarter" idx="15"/>
          </p:nvPr>
        </p:nvSpPr>
        <p:spPr/>
        <p:txBody>
          <a:bodyPr rtlCol="0"/>
          <a:lstStyle/>
          <a:p>
            <a:fld id="{5B0BEABE-7F0F-45A2-A68C-A17C6D98D868}"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10732008" y="1106932"/>
            <a:ext cx="2286000" cy="508000"/>
          </a:xfrm>
        </p:spPr>
        <p:txBody>
          <a:bodyPr/>
          <a:lstStyle/>
          <a:p>
            <a:fld id="{640044D9-E4CC-42FD-9A17-064DED7A6F8A}" type="datetimeFigureOut">
              <a:rPr lang="tr-TR" smtClean="0"/>
              <a:t>11.12.2014</a:t>
            </a:fld>
            <a:endParaRPr lang="tr-TR"/>
          </a:p>
        </p:txBody>
      </p:sp>
      <p:sp>
        <p:nvSpPr>
          <p:cNvPr id="5" name="Altbilgi Yer Tutucusu 4"/>
          <p:cNvSpPr>
            <a:spLocks noGrp="1"/>
          </p:cNvSpPr>
          <p:nvPr>
            <p:ph type="ftr" sz="quarter" idx="11"/>
          </p:nvPr>
        </p:nvSpPr>
        <p:spPr bwMode="auto">
          <a:xfrm rot="5400000">
            <a:off x="10046208" y="4114800"/>
            <a:ext cx="3657600" cy="512064"/>
          </a:xfrm>
        </p:spPr>
        <p:txBody>
          <a:bodyPr/>
          <a:lstStyle/>
          <a:p>
            <a:endParaRPr lang="tr-TR"/>
          </a:p>
        </p:txBody>
      </p:sp>
      <p:sp>
        <p:nvSpPr>
          <p:cNvPr id="9" name="Dikdörtgen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787488" y="4928702"/>
            <a:ext cx="812800" cy="517524"/>
          </a:xfrm>
        </p:spPr>
        <p:txBody>
          <a:bodyPr/>
          <a:lstStyle/>
          <a:p>
            <a:fld id="{5B0BEABE-7F0F-45A2-A68C-A17C6D98D86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640044D9-E4CC-42FD-9A17-064DED7A6F8A}" type="datetimeFigureOut">
              <a:rPr lang="tr-TR" smtClean="0"/>
              <a:t>11.12.2014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B0BEABE-7F0F-45A2-A68C-A17C6D98D868}" type="slidenum">
              <a:rPr lang="tr-TR" smtClean="0"/>
              <a:t>‹#›</a:t>
            </a:fld>
            <a:endParaRPr lang="tr-TR"/>
          </a:p>
        </p:txBody>
      </p:sp>
      <p:sp>
        <p:nvSpPr>
          <p:cNvPr id="9" name="İçerik Yer Tutucusu 8"/>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640044D9-E4CC-42FD-9A17-064DED7A6F8A}" type="datetimeFigureOut">
              <a:rPr lang="tr-TR" smtClean="0"/>
              <a:t>11.12.2014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B0BEABE-7F0F-45A2-A68C-A17C6D98D868}" type="slidenum">
              <a:rPr lang="tr-TR" smtClean="0"/>
              <a:t>‹#›</a:t>
            </a:fld>
            <a:endParaRPr lang="tr-TR"/>
          </a:p>
        </p:txBody>
      </p:sp>
      <p:sp>
        <p:nvSpPr>
          <p:cNvPr id="11" name="İçerik Yer Tutucusu 10"/>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640044D9-E4CC-42FD-9A17-064DED7A6F8A}" type="datetimeFigureOut">
              <a:rPr lang="tr-TR" smtClean="0"/>
              <a:t>11.12.2014</a:t>
            </a:fld>
            <a:endParaRPr lang="tr-TR"/>
          </a:p>
        </p:txBody>
      </p:sp>
      <p:sp>
        <p:nvSpPr>
          <p:cNvPr id="7" name="Slayt Numarası Yer Tutucusu 6"/>
          <p:cNvSpPr>
            <a:spLocks noGrp="1"/>
          </p:cNvSpPr>
          <p:nvPr>
            <p:ph type="sldNum" sz="quarter" idx="11"/>
          </p:nvPr>
        </p:nvSpPr>
        <p:spPr/>
        <p:txBody>
          <a:bodyPr rtlCol="0"/>
          <a:lstStyle/>
          <a:p>
            <a:fld id="{5B0BEABE-7F0F-45A2-A68C-A17C6D98D868}"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0044D9-E4CC-42FD-9A17-064DED7A6F8A}" type="datetimeFigureOut">
              <a:rPr lang="tr-TR" smtClean="0"/>
              <a:t>11.12.2014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B0BEABE-7F0F-45A2-A68C-A17C6D98D86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640044D9-E4CC-42FD-9A17-064DED7A6F8A}" type="datetimeFigureOut">
              <a:rPr lang="tr-TR" smtClean="0"/>
              <a:t>11.12.2014</a:t>
            </a:fld>
            <a:endParaRPr lang="tr-TR"/>
          </a:p>
        </p:txBody>
      </p:sp>
      <p:sp>
        <p:nvSpPr>
          <p:cNvPr id="22" name="Slayt Numarası Yer Tutucusu 21"/>
          <p:cNvSpPr>
            <a:spLocks noGrp="1"/>
          </p:cNvSpPr>
          <p:nvPr>
            <p:ph type="sldNum" sz="quarter" idx="15"/>
          </p:nvPr>
        </p:nvSpPr>
        <p:spPr/>
        <p:txBody>
          <a:bodyPr rtlCol="0"/>
          <a:lstStyle/>
          <a:p>
            <a:fld id="{5B0BEABE-7F0F-45A2-A68C-A17C6D98D868}"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640044D9-E4CC-42FD-9A17-064DED7A6F8A}" type="datetimeFigureOut">
              <a:rPr lang="tr-TR" smtClean="0"/>
              <a:t>11.12.2014</a:t>
            </a:fld>
            <a:endParaRPr lang="tr-TR"/>
          </a:p>
        </p:txBody>
      </p:sp>
      <p:sp>
        <p:nvSpPr>
          <p:cNvPr id="18" name="Slayt Numarası Yer Tutucusu 17"/>
          <p:cNvSpPr>
            <a:spLocks noGrp="1"/>
          </p:cNvSpPr>
          <p:nvPr>
            <p:ph type="sldNum" sz="quarter" idx="11"/>
          </p:nvPr>
        </p:nvSpPr>
        <p:spPr/>
        <p:txBody>
          <a:bodyPr rtlCol="0"/>
          <a:lstStyle/>
          <a:p>
            <a:fld id="{5B0BEABE-7F0F-45A2-A68C-A17C6D98D868}"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40044D9-E4CC-42FD-9A17-064DED7A6F8A}" type="datetimeFigureOut">
              <a:rPr lang="tr-TR" smtClean="0"/>
              <a:t>11.12.2014</a:t>
            </a:fld>
            <a:endParaRPr lang="tr-TR"/>
          </a:p>
        </p:txBody>
      </p:sp>
      <p:sp>
        <p:nvSpPr>
          <p:cNvPr id="3" name="Altbilgi Yer Tutucusu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5B0BEABE-7F0F-45A2-A68C-A17C6D98D868}" type="slidenum">
              <a:rPr lang="tr-TR" smtClean="0"/>
              <a:t>‹#›</a:t>
            </a:fld>
            <a:endParaRPr lang="tr-TR"/>
          </a:p>
        </p:txBody>
      </p:sp>
      <p:pic>
        <p:nvPicPr>
          <p:cNvPr id="15" name="Resim 14"/>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669077" y="0"/>
            <a:ext cx="2522923" cy="746918"/>
          </a:xfrm>
          <a:prstGeom prst="rect">
            <a:avLst/>
          </a:prstGeom>
        </p:spPr>
      </p:pic>
      <p:grpSp>
        <p:nvGrpSpPr>
          <p:cNvPr id="17" name="Grup 16"/>
          <p:cNvGrpSpPr/>
          <p:nvPr userDrawn="1"/>
        </p:nvGrpSpPr>
        <p:grpSpPr>
          <a:xfrm rot="5400000">
            <a:off x="-3149600" y="3149600"/>
            <a:ext cx="6858000" cy="558800"/>
            <a:chOff x="0" y="6488906"/>
            <a:chExt cx="12192000" cy="251619"/>
          </a:xfrm>
        </p:grpSpPr>
        <p:cxnSp>
          <p:nvCxnSpPr>
            <p:cNvPr id="18" name="Düz Bağlayıcı 17"/>
            <p:cNvCxnSpPr/>
            <p:nvPr userDrawn="1"/>
          </p:nvCxnSpPr>
          <p:spPr>
            <a:xfrm flipV="1">
              <a:off x="0" y="6488906"/>
              <a:ext cx="12192000" cy="1270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userDrawn="1"/>
          </p:nvCxnSpPr>
          <p:spPr>
            <a:xfrm flipV="1">
              <a:off x="0" y="6727825"/>
              <a:ext cx="12192000" cy="1270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userDrawn="1"/>
          </p:nvCxnSpPr>
          <p:spPr>
            <a:xfrm flipV="1">
              <a:off x="0" y="6621860"/>
              <a:ext cx="12192000" cy="12700"/>
            </a:xfrm>
            <a:prstGeom prst="line">
              <a:avLst/>
            </a:prstGeom>
            <a:ln w="57150"/>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649"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normAutofit lnSpcReduction="10000"/>
          </a:bodyPr>
          <a:lstStyle/>
          <a:p>
            <a:r>
              <a:rPr lang="tr-TR" b="1" dirty="0" smtClean="0">
                <a:latin typeface="Arial Black" pitchFamily="34" charset="0"/>
              </a:rPr>
              <a:t>Kemal TIĞOĞULLARI</a:t>
            </a:r>
          </a:p>
          <a:p>
            <a:r>
              <a:rPr lang="tr-TR" b="1" dirty="0" smtClean="0">
                <a:latin typeface="Arial Black" pitchFamily="34" charset="0"/>
              </a:rPr>
              <a:t>Y.M.M. &amp; Sorumlu Denetçi</a:t>
            </a:r>
          </a:p>
          <a:p>
            <a:r>
              <a:rPr lang="tr-TR" b="1" dirty="0" smtClean="0">
                <a:latin typeface="Arial Black" pitchFamily="34" charset="0"/>
              </a:rPr>
              <a:t>Yönetim Kurulu </a:t>
            </a:r>
            <a:r>
              <a:rPr lang="tr-TR" b="1" dirty="0" err="1" smtClean="0">
                <a:latin typeface="Arial Black" pitchFamily="34" charset="0"/>
              </a:rPr>
              <a:t>Bşk.Yrd</a:t>
            </a:r>
            <a:r>
              <a:rPr lang="tr-TR" b="1" dirty="0" smtClean="0">
                <a:latin typeface="Arial Black" pitchFamily="34" charset="0"/>
              </a:rPr>
              <a:t>.</a:t>
            </a:r>
          </a:p>
          <a:p>
            <a:r>
              <a:rPr lang="tr-TR" b="1" dirty="0" smtClean="0">
                <a:latin typeface="Arial Black" pitchFamily="34" charset="0"/>
              </a:rPr>
              <a:t>11.12.2014</a:t>
            </a:r>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2615" y="1090246"/>
            <a:ext cx="896815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5483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Kamu Kurumları ve Tüzel Kişiliği Olmayan Ortaklıklar</a:t>
            </a:r>
          </a:p>
          <a:p>
            <a:r>
              <a:rPr lang="tr-TR" dirty="0" smtClean="0"/>
              <a:t>• VKN</a:t>
            </a:r>
          </a:p>
          <a:p>
            <a:r>
              <a:rPr lang="tr-TR" dirty="0" smtClean="0"/>
              <a:t>• Unvanı</a:t>
            </a:r>
          </a:p>
          <a:p>
            <a:r>
              <a:rPr lang="tr-TR" dirty="0" smtClean="0"/>
              <a:t>• Uyumlu Yazılım</a:t>
            </a:r>
          </a:p>
          <a:p>
            <a:r>
              <a:rPr lang="tr-TR" dirty="0" smtClean="0"/>
              <a:t>• Adresi</a:t>
            </a:r>
          </a:p>
          <a:p>
            <a:r>
              <a:rPr lang="tr-TR" dirty="0" smtClean="0"/>
              <a:t>• Telefon Numarası</a:t>
            </a:r>
          </a:p>
          <a:p>
            <a:r>
              <a:rPr lang="tr-TR" dirty="0" smtClean="0"/>
              <a:t>• Elektronik Posta Adresi</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10</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375109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 Adı (“İrtibat Kurulacak </a:t>
            </a:r>
            <a:r>
              <a:rPr lang="tr-TR" dirty="0" err="1" smtClean="0"/>
              <a:t>Kişi”ye</a:t>
            </a:r>
            <a:r>
              <a:rPr lang="tr-TR" dirty="0" smtClean="0"/>
              <a:t> ait kısmındaki)</a:t>
            </a:r>
          </a:p>
          <a:p>
            <a:r>
              <a:rPr lang="tr-TR" dirty="0" smtClean="0"/>
              <a:t>• Soyadı (“İrtibat Kurulacak </a:t>
            </a:r>
            <a:r>
              <a:rPr lang="tr-TR" dirty="0" err="1" smtClean="0"/>
              <a:t>Kişi”ye</a:t>
            </a:r>
            <a:r>
              <a:rPr lang="tr-TR" dirty="0" smtClean="0"/>
              <a:t> ait kısmındaki)</a:t>
            </a:r>
          </a:p>
          <a:p>
            <a:r>
              <a:rPr lang="tr-TR" dirty="0" smtClean="0"/>
              <a:t>• Telefon (“İrtibat Kurulacak </a:t>
            </a:r>
            <a:r>
              <a:rPr lang="tr-TR" dirty="0" err="1" smtClean="0"/>
              <a:t>Kişi”ye</a:t>
            </a:r>
            <a:r>
              <a:rPr lang="tr-TR" dirty="0" smtClean="0"/>
              <a:t> ait kısmındaki)</a:t>
            </a:r>
          </a:p>
          <a:p>
            <a:r>
              <a:rPr lang="tr-TR" dirty="0" smtClean="0"/>
              <a:t>• Cep Telefonu (“İrtibat Kurulacak </a:t>
            </a:r>
            <a:r>
              <a:rPr lang="tr-TR" dirty="0" err="1" smtClean="0"/>
              <a:t>Kişi”ye</a:t>
            </a:r>
            <a:r>
              <a:rPr lang="tr-TR" dirty="0" smtClean="0"/>
              <a:t> ait kısmındaki)</a:t>
            </a:r>
          </a:p>
          <a:p>
            <a:r>
              <a:rPr lang="tr-TR" dirty="0" smtClean="0"/>
              <a:t>• Elektronik Posta Adresi (“İrtibat Kurulacak </a:t>
            </a:r>
            <a:r>
              <a:rPr lang="tr-TR" dirty="0" err="1" smtClean="0"/>
              <a:t>Kişi”ye</a:t>
            </a:r>
            <a:r>
              <a:rPr lang="tr-TR" dirty="0" smtClean="0"/>
              <a:t> ait kısmındaki)</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11</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539544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u="sng" dirty="0" smtClean="0"/>
              <a:t>Gerçek Kişiler</a:t>
            </a:r>
          </a:p>
          <a:p>
            <a:r>
              <a:rPr lang="tr-TR" dirty="0" smtClean="0"/>
              <a:t>• T.C. Kimlik Numarası (TCKN)</a:t>
            </a:r>
          </a:p>
          <a:p>
            <a:r>
              <a:rPr lang="tr-TR" dirty="0" smtClean="0"/>
              <a:t>• Adı</a:t>
            </a:r>
          </a:p>
          <a:p>
            <a:r>
              <a:rPr lang="tr-TR" dirty="0" smtClean="0"/>
              <a:t>• Soyadı</a:t>
            </a:r>
          </a:p>
          <a:p>
            <a:r>
              <a:rPr lang="tr-TR" dirty="0" smtClean="0"/>
              <a:t>• Uyumlu Yazılım</a:t>
            </a:r>
          </a:p>
          <a:p>
            <a:r>
              <a:rPr lang="tr-TR" dirty="0" smtClean="0"/>
              <a:t>• Adresi</a:t>
            </a:r>
          </a:p>
          <a:p>
            <a:r>
              <a:rPr lang="tr-TR" dirty="0" smtClean="0"/>
              <a:t>• Telefon Numarası</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12</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628548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 Elektronik Posta Adresi</a:t>
            </a:r>
          </a:p>
          <a:p>
            <a:r>
              <a:rPr lang="tr-TR" dirty="0" smtClean="0"/>
              <a:t>• Adı (“İrtibat Kurulacak </a:t>
            </a:r>
            <a:r>
              <a:rPr lang="tr-TR" dirty="0" err="1" smtClean="0"/>
              <a:t>Kişi”ye</a:t>
            </a:r>
            <a:r>
              <a:rPr lang="tr-TR" dirty="0" smtClean="0"/>
              <a:t> ait kısmındaki)</a:t>
            </a:r>
          </a:p>
          <a:p>
            <a:r>
              <a:rPr lang="tr-TR" dirty="0" smtClean="0"/>
              <a:t>• Soyadı (“İrtibat Kurulacak </a:t>
            </a:r>
            <a:r>
              <a:rPr lang="tr-TR" dirty="0" err="1" smtClean="0"/>
              <a:t>Kişi”ye</a:t>
            </a:r>
            <a:r>
              <a:rPr lang="tr-TR" dirty="0" smtClean="0"/>
              <a:t> ait kısmındaki)</a:t>
            </a:r>
          </a:p>
          <a:p>
            <a:r>
              <a:rPr lang="tr-TR" dirty="0" smtClean="0"/>
              <a:t>• Telefon Numarası (“İrtibat Kurulacak </a:t>
            </a:r>
            <a:r>
              <a:rPr lang="tr-TR" dirty="0" err="1" smtClean="0"/>
              <a:t>Kişi”ye</a:t>
            </a:r>
            <a:r>
              <a:rPr lang="tr-TR" dirty="0" smtClean="0"/>
              <a:t> ait kısmındaki)</a:t>
            </a:r>
          </a:p>
          <a:p>
            <a:r>
              <a:rPr lang="tr-TR" dirty="0" smtClean="0"/>
              <a:t>• Cep Telefonu (“İrtibat Kurulacak </a:t>
            </a:r>
            <a:r>
              <a:rPr lang="tr-TR" dirty="0" err="1" smtClean="0"/>
              <a:t>Kişi”ye</a:t>
            </a:r>
            <a:r>
              <a:rPr lang="tr-TR" dirty="0" smtClean="0"/>
              <a:t> ait kısmındaki)</a:t>
            </a:r>
          </a:p>
          <a:p>
            <a:r>
              <a:rPr lang="tr-TR" dirty="0" smtClean="0"/>
              <a:t>• Elektronik Posta Adresi (“İrtibat Kurulacak </a:t>
            </a:r>
            <a:r>
              <a:rPr lang="tr-TR" dirty="0" err="1" smtClean="0"/>
              <a:t>Kişi”ye</a:t>
            </a:r>
            <a:r>
              <a:rPr lang="tr-TR" dirty="0" smtClean="0"/>
              <a:t> ait kısmındaki) </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13</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035707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Form doldurulup Kaydet butonuna basıldıktan sonra Java </a:t>
            </a:r>
            <a:r>
              <a:rPr lang="tr-TR" dirty="0" err="1" smtClean="0"/>
              <a:t>appleti</a:t>
            </a:r>
            <a:r>
              <a:rPr lang="tr-TR" dirty="0" smtClean="0"/>
              <a:t> çalışacaktır.</a:t>
            </a:r>
          </a:p>
          <a:p>
            <a:r>
              <a:rPr lang="tr-TR" dirty="0" smtClean="0"/>
              <a:t>Ardından tüzel kişiler, diğer kurum ve kuruluşlar ve tüzel kişiliği olmayan ortaklıklar</a:t>
            </a:r>
          </a:p>
          <a:p>
            <a:r>
              <a:rPr lang="tr-TR" dirty="0" smtClean="0"/>
              <a:t>mali mühürle, gerçek kişi olan mükellefler ise nitelikli elektronik imza veya mali</a:t>
            </a:r>
          </a:p>
          <a:p>
            <a:r>
              <a:rPr lang="tr-TR" dirty="0" smtClean="0"/>
              <a:t>mühürle başvuruya devam eder.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14</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668868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 ONAYI</a:t>
            </a:r>
            <a:endParaRPr lang="tr-TR" dirty="0"/>
          </a:p>
        </p:txBody>
      </p:sp>
      <p:sp>
        <p:nvSpPr>
          <p:cNvPr id="3" name="2 İçerik Yer Tutucusu"/>
          <p:cNvSpPr>
            <a:spLocks noGrp="1"/>
          </p:cNvSpPr>
          <p:nvPr>
            <p:ph sz="quarter" idx="1"/>
          </p:nvPr>
        </p:nvSpPr>
        <p:spPr/>
        <p:txBody>
          <a:bodyPr/>
          <a:lstStyle/>
          <a:p>
            <a:r>
              <a:rPr lang="tr-TR" dirty="0" smtClean="0"/>
              <a:t>Sertifika bilgileri yüklendikten sonra İmzala butonuna tıklanır ve böylelikle başvuru işlemi tamamlanmış olur.</a:t>
            </a:r>
          </a:p>
          <a:p>
            <a:r>
              <a:rPr lang="tr-TR" dirty="0" smtClean="0"/>
              <a:t>İşlem Başarılı onay mesajı ile başvuru işleminin başarılı bir şekilde tamamlandığı anlaşılır.</a:t>
            </a:r>
          </a:p>
          <a:p>
            <a:r>
              <a:rPr lang="tr-TR" dirty="0" smtClean="0"/>
              <a:t>Herhangi bir hata varsa onay mesajı yerine hata mesajı ve hataya ilişkin açıklama ile ilgili bilgilendirme yapılacaktır.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15</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9553950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 KABULÜ</a:t>
            </a:r>
            <a:endParaRPr lang="tr-TR" dirty="0"/>
          </a:p>
        </p:txBody>
      </p:sp>
      <p:sp>
        <p:nvSpPr>
          <p:cNvPr id="3" name="2 İçerik Yer Tutucusu"/>
          <p:cNvSpPr>
            <a:spLocks noGrp="1"/>
          </p:cNvSpPr>
          <p:nvPr>
            <p:ph sz="quarter" idx="1"/>
          </p:nvPr>
        </p:nvSpPr>
        <p:spPr/>
        <p:txBody>
          <a:bodyPr/>
          <a:lstStyle/>
          <a:p>
            <a:r>
              <a:rPr lang="tr-TR" dirty="0" smtClean="0"/>
              <a:t>İşlemin başarılı olması durumunda Gelir İdaresi Başkanlığınca başvuru formunda belirtilen e-posta hesabına elektronik defterin ne zamandan itibaren GİB sistemine yüklenmesi gerektiği bilgisi, başvuru </a:t>
            </a:r>
            <a:r>
              <a:rPr lang="tr-TR" dirty="0" err="1" smtClean="0"/>
              <a:t>evrağının</a:t>
            </a:r>
            <a:r>
              <a:rPr lang="tr-TR" dirty="0" smtClean="0"/>
              <a:t> </a:t>
            </a:r>
            <a:r>
              <a:rPr lang="tr-TR" dirty="0" err="1" smtClean="0"/>
              <a:t>pdf</a:t>
            </a:r>
            <a:r>
              <a:rPr lang="tr-TR" dirty="0" smtClean="0"/>
              <a:t> kopyası ve başvurunun evrak numarası bilgileri gönderilir.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16</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327157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 ONAYI</a:t>
            </a:r>
            <a:endParaRPr lang="tr-TR" dirty="0"/>
          </a:p>
        </p:txBody>
      </p:sp>
      <p:sp>
        <p:nvSpPr>
          <p:cNvPr id="3" name="2 İçerik Yer Tutucusu"/>
          <p:cNvSpPr>
            <a:spLocks noGrp="1"/>
          </p:cNvSpPr>
          <p:nvPr>
            <p:ph sz="quarter" idx="1"/>
          </p:nvPr>
        </p:nvSpPr>
        <p:spPr/>
        <p:txBody>
          <a:bodyPr/>
          <a:lstStyle/>
          <a:p>
            <a:r>
              <a:rPr lang="tr-TR" u="sng" dirty="0" smtClean="0"/>
              <a:t>Tüzel kişiler, diğer kurum ve kuruluşlar ile tüzel kişiliği olmayan</a:t>
            </a:r>
          </a:p>
          <a:p>
            <a:pPr marL="0" indent="0">
              <a:buNone/>
            </a:pPr>
            <a:r>
              <a:rPr lang="tr-TR" u="sng" dirty="0" smtClean="0"/>
              <a:t>    ortaklıklar</a:t>
            </a:r>
          </a:p>
          <a:p>
            <a:pPr marL="0" indent="0">
              <a:buNone/>
            </a:pPr>
            <a:r>
              <a:rPr lang="tr-TR" dirty="0" smtClean="0"/>
              <a:t>• Bu grupta belirtilen mükellefler www.edefter.gov.tr/basvuru adresinde yer alan e-Defter</a:t>
            </a:r>
            <a:r>
              <a:rPr lang="tr-TR" dirty="0"/>
              <a:t> </a:t>
            </a:r>
            <a:r>
              <a:rPr lang="tr-TR" dirty="0" smtClean="0"/>
              <a:t>Başvuru Formu ve Taahhütnamesini doldurarak başvuruyu yapan kuruma ait Mali Mühürleri ile onaylamaları gerekmektedir.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17</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4216089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KULLANMA İZNİ</a:t>
            </a:r>
            <a:endParaRPr lang="tr-TR" dirty="0"/>
          </a:p>
        </p:txBody>
      </p:sp>
      <p:sp>
        <p:nvSpPr>
          <p:cNvPr id="3" name="2 İçerik Yer Tutucusu"/>
          <p:cNvSpPr>
            <a:spLocks noGrp="1"/>
          </p:cNvSpPr>
          <p:nvPr>
            <p:ph sz="quarter" idx="1"/>
          </p:nvPr>
        </p:nvSpPr>
        <p:spPr/>
        <p:txBody>
          <a:bodyPr/>
          <a:lstStyle/>
          <a:p>
            <a:r>
              <a:rPr lang="tr-TR" dirty="0" smtClean="0"/>
              <a:t>• Başvuruların Başkanlıkça değerlendirilmesi sonucunda uygulamayı kullanma izni verilen mükelleflerin, kullanıcı hesapları Başkanlık tarafından aktive edilecek ve mükelleflere başvuru formunda belirtilen e-posta hesabı üzerinden bilgi verilecektir.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18</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726287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 İZNİ</a:t>
            </a:r>
            <a:endParaRPr lang="tr-TR" dirty="0"/>
          </a:p>
        </p:txBody>
      </p:sp>
      <p:sp>
        <p:nvSpPr>
          <p:cNvPr id="3" name="2 İçerik Yer Tutucusu"/>
          <p:cNvSpPr>
            <a:spLocks noGrp="1"/>
          </p:cNvSpPr>
          <p:nvPr>
            <p:ph sz="quarter" idx="1"/>
          </p:nvPr>
        </p:nvSpPr>
        <p:spPr/>
        <p:txBody>
          <a:bodyPr>
            <a:normAutofit/>
          </a:bodyPr>
          <a:lstStyle/>
          <a:p>
            <a:r>
              <a:rPr lang="tr-TR" u="sng" dirty="0" smtClean="0"/>
              <a:t>2.2 Gerçek Kişiler</a:t>
            </a:r>
          </a:p>
          <a:p>
            <a:pPr marL="0" indent="0">
              <a:buNone/>
            </a:pPr>
            <a:r>
              <a:rPr lang="tr-TR" dirty="0" smtClean="0"/>
              <a:t>• Gerçek kişiler www.edefter.gov.tr/basvuru adresinde yer alan e-Defter Başvuru Formu ve Taahhütnamesini doldurarak kendilerine ait Mali Mühür veya Nitelikli Elektronik İmza ile onaylamaları gerekmektedir.</a:t>
            </a:r>
          </a:p>
          <a:p>
            <a:pPr marL="0" indent="0">
              <a:buNone/>
            </a:pPr>
            <a:r>
              <a:rPr lang="tr-TR" dirty="0" smtClean="0"/>
              <a:t>• Başvuruların Başkanlıkça değerlendirilmesi sonucunda uygulamayı kullanma izni verilen </a:t>
            </a:r>
            <a:r>
              <a:rPr lang="tr-TR" dirty="0"/>
              <a:t>mükelleflerin, kullanıcı hesapları Başkanlık tarafından aktive edilecek </a:t>
            </a:r>
            <a:r>
              <a:rPr lang="tr-TR" dirty="0" smtClean="0"/>
              <a:t>ve mükelleflere </a:t>
            </a:r>
            <a:r>
              <a:rPr lang="tr-TR" dirty="0"/>
              <a:t>başvuru formunda belirtilen e-posta hesabı üzerinden bilgi verilecektir. </a:t>
            </a:r>
          </a:p>
          <a:p>
            <a:pPr marL="0" indent="0">
              <a:buNone/>
            </a:pPr>
            <a:r>
              <a:rPr lang="tr-TR" dirty="0" smtClean="0"/>
              <a:t> Mali </a:t>
            </a:r>
            <a:r>
              <a:rPr lang="tr-TR" dirty="0"/>
              <a:t>mühür veya elektronik imzası bulunmayan mükellefler durumlarına uygun elektronik imza sertifikalarını almaları gerekmektedir.</a:t>
            </a:r>
          </a:p>
          <a:p>
            <a:pPr marL="0" indent="0">
              <a:buNone/>
            </a:pPr>
            <a:endParaRPr lang="tr-TR" dirty="0"/>
          </a:p>
          <a:p>
            <a:pPr marL="0" indent="0">
              <a:buNone/>
            </a:pPr>
            <a:endParaRPr lang="tr-TR" dirty="0" smtClean="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19</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695818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t>KAPSAM</a:t>
            </a:r>
            <a:endParaRPr lang="tr-TR" sz="2800" dirty="0"/>
          </a:p>
        </p:txBody>
      </p:sp>
      <p:sp>
        <p:nvSpPr>
          <p:cNvPr id="3" name="2 İçerik Yer Tutucusu"/>
          <p:cNvSpPr>
            <a:spLocks noGrp="1"/>
          </p:cNvSpPr>
          <p:nvPr>
            <p:ph sz="quarter" idx="1"/>
          </p:nvPr>
        </p:nvSpPr>
        <p:spPr/>
        <p:txBody>
          <a:bodyPr/>
          <a:lstStyle/>
          <a:p>
            <a:r>
              <a:rPr lang="tr-TR" u="sng" dirty="0"/>
              <a:t>E</a:t>
            </a:r>
            <a:r>
              <a:rPr lang="tr-TR" u="sng" dirty="0" smtClean="0"/>
              <a:t>-defter uygulaması başlangıç aşamasında,</a:t>
            </a:r>
          </a:p>
          <a:p>
            <a:pPr lvl="0"/>
            <a:r>
              <a:rPr lang="tr-TR" dirty="0" smtClean="0"/>
              <a:t>Yevmiye defteri ile</a:t>
            </a:r>
          </a:p>
          <a:p>
            <a:pPr lvl="0"/>
            <a:r>
              <a:rPr lang="tr-TR" dirty="0" smtClean="0"/>
              <a:t>Büyük defterin (Defteri-Kebir)</a:t>
            </a:r>
          </a:p>
          <a:p>
            <a:r>
              <a:rPr lang="tr-TR" dirty="0" smtClean="0"/>
              <a:t>elektronik defter kapsamında tutulması öngörülmüş olup, ilerleyen dönemlerde diğer yasal defterlerle ilgili e-deftere geçiş sağlanması yapılacaktır.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09067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MALİ MÜHÜR</a:t>
            </a:r>
            <a:endParaRPr lang="tr-TR" dirty="0"/>
          </a:p>
        </p:txBody>
      </p:sp>
      <p:sp>
        <p:nvSpPr>
          <p:cNvPr id="3" name="2 İçerik Yer Tutucusu"/>
          <p:cNvSpPr>
            <a:spLocks noGrp="1"/>
          </p:cNvSpPr>
          <p:nvPr>
            <p:ph sz="quarter" idx="1"/>
          </p:nvPr>
        </p:nvSpPr>
        <p:spPr/>
        <p:txBody>
          <a:bodyPr/>
          <a:lstStyle/>
          <a:p>
            <a:r>
              <a:rPr lang="tr-TR" u="sng" dirty="0" smtClean="0"/>
              <a:t>3.1 Mali Mühür</a:t>
            </a:r>
          </a:p>
          <a:p>
            <a:r>
              <a:rPr lang="tr-TR" dirty="0" smtClean="0"/>
              <a:t>Elektronik defter başvuru aşamasında ve elektronik defterlerin ve bunlara ilişkin beratların imzalanması sürecinde kullanılan mali mühür TÜBİTAK-BİLGEM Kamu Sertifikasyon Merkezi ’</a:t>
            </a:r>
            <a:r>
              <a:rPr lang="tr-TR" dirty="0" err="1" smtClean="0"/>
              <a:t>nden</a:t>
            </a:r>
            <a:r>
              <a:rPr lang="tr-TR" dirty="0" smtClean="0"/>
              <a:t> temin edilecektir. e-Defter Uygulaması Başvuru Kılavuzu Ağustos 2014</a:t>
            </a:r>
          </a:p>
          <a:p>
            <a:r>
              <a:rPr lang="tr-TR" dirty="0" smtClean="0"/>
              <a:t>Versiyon : 2.0 8/8</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20</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9858214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ELEKTRONİK İMZA</a:t>
            </a:r>
            <a:endParaRPr lang="tr-TR" dirty="0"/>
          </a:p>
        </p:txBody>
      </p:sp>
      <p:sp>
        <p:nvSpPr>
          <p:cNvPr id="3" name="2 İçerik Yer Tutucusu"/>
          <p:cNvSpPr>
            <a:spLocks noGrp="1"/>
          </p:cNvSpPr>
          <p:nvPr>
            <p:ph sz="quarter" idx="1"/>
          </p:nvPr>
        </p:nvSpPr>
        <p:spPr/>
        <p:txBody>
          <a:bodyPr/>
          <a:lstStyle/>
          <a:p>
            <a:r>
              <a:rPr lang="tr-TR" u="sng" dirty="0" smtClean="0"/>
              <a:t>3.2 Elektronik İmza</a:t>
            </a:r>
          </a:p>
          <a:p>
            <a:r>
              <a:rPr lang="tr-TR" dirty="0" smtClean="0"/>
              <a:t>5070 sayılı Elektronik İmza Kanununun dördüncü maddesinde tanımlanan elektronik imza, aynı kanunun sekizinci maddesi kapsamında faaliyette bulunan elektronik imza servis sağlayıcılarından temin edilecektir. </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21</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299672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ZAMAN DAMGASI</a:t>
            </a:r>
            <a:endParaRPr lang="tr-TR" dirty="0"/>
          </a:p>
        </p:txBody>
      </p:sp>
      <p:sp>
        <p:nvSpPr>
          <p:cNvPr id="3" name="2 İçerik Yer Tutucusu"/>
          <p:cNvSpPr>
            <a:spLocks noGrp="1"/>
          </p:cNvSpPr>
          <p:nvPr>
            <p:ph sz="quarter" idx="1"/>
          </p:nvPr>
        </p:nvSpPr>
        <p:spPr/>
        <p:txBody>
          <a:bodyPr>
            <a:normAutofit/>
          </a:bodyPr>
          <a:lstStyle/>
          <a:p>
            <a:r>
              <a:rPr lang="tr-TR" u="sng" dirty="0" smtClean="0"/>
              <a:t>3.3 Zaman Damgası</a:t>
            </a:r>
          </a:p>
          <a:p>
            <a:r>
              <a:rPr lang="tr-TR" dirty="0" smtClean="0"/>
              <a:t>Herhangi bir kesinti veya sistem arızası nedeni ile beratların Başkanlık tarafından onaylanması işleminin gerçekleştirilememesi durumunda söz konusu beratlar, gerçek kişi mükellefler için nitelikli elektronik imza veya mali mühür, tüzel kişi, kamu kurum ve kuruluşları ile tüzel kişiliği olmayan ortaklıklar için mali mühür ile zaman damgalı olarak imzalanacak veya onaylanacaktır.</a:t>
            </a:r>
          </a:p>
          <a:p>
            <a:r>
              <a:rPr lang="tr-TR" dirty="0"/>
              <a:t>Bu kapsamda kullanılacak olan zaman damgaları TÜBİTAK-BİLGEM Kamu Sertifikasyon Merkezi ’</a:t>
            </a:r>
            <a:r>
              <a:rPr lang="tr-TR" dirty="0" err="1"/>
              <a:t>nden</a:t>
            </a:r>
            <a:r>
              <a:rPr lang="tr-TR" dirty="0"/>
              <a:t> temin edilecektir.</a:t>
            </a:r>
          </a:p>
          <a:p>
            <a:endParaRPr lang="tr-TR" dirty="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22</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8002302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UYGULAMA BAŞLANGICI</a:t>
            </a:r>
            <a:endParaRPr lang="tr-TR" dirty="0"/>
          </a:p>
        </p:txBody>
      </p:sp>
      <p:sp>
        <p:nvSpPr>
          <p:cNvPr id="3" name="2 İçerik Yer Tutucusu"/>
          <p:cNvSpPr>
            <a:spLocks noGrp="1"/>
          </p:cNvSpPr>
          <p:nvPr>
            <p:ph sz="quarter" idx="1"/>
          </p:nvPr>
        </p:nvSpPr>
        <p:spPr>
          <a:xfrm>
            <a:off x="220356" y="1586136"/>
            <a:ext cx="11151029" cy="5271864"/>
          </a:xfrm>
        </p:spPr>
        <p:txBody>
          <a:bodyPr>
            <a:normAutofit/>
          </a:bodyPr>
          <a:lstStyle/>
          <a:p>
            <a:r>
              <a:rPr lang="tr-TR" dirty="0" smtClean="0"/>
              <a:t>Buna göre 421 sıra numaralı Vergi Usul Kanunu Genel Tebliği kapsamında elektronik </a:t>
            </a:r>
            <a:r>
              <a:rPr lang="tr-TR" dirty="0" err="1" smtClean="0"/>
              <a:t>deftertutma</a:t>
            </a:r>
            <a:r>
              <a:rPr lang="tr-TR" dirty="0" smtClean="0"/>
              <a:t> zorunluluğu bulunan mükelleflerden;</a:t>
            </a:r>
          </a:p>
          <a:p>
            <a:r>
              <a:rPr lang="tr-TR" dirty="0" smtClean="0"/>
              <a:t>a) Elektronik defter uygulamasına 2014 Aralık ayı içerisinde başvuranların 1/1/2015tarihinden itibaren,</a:t>
            </a:r>
          </a:p>
          <a:p>
            <a:r>
              <a:rPr lang="tr-TR" dirty="0" smtClean="0"/>
              <a:t>b) Elektronik defter uygulamasına 2014 Aralık ayından önce başvuranların en geç 2014 Aralık ayından başlamak üzere,</a:t>
            </a:r>
          </a:p>
          <a:p>
            <a:r>
              <a:rPr lang="tr-TR" dirty="0" smtClean="0"/>
              <a:t>c) Özel hesap dönemine tabi olanların 1/12/2014 tarihinden önce elektronik defter uygulamasına başvuru yapmaları ve en geç 2014 Aralık ayı içerisinde,</a:t>
            </a:r>
          </a:p>
          <a:p>
            <a:r>
              <a:rPr lang="tr-TR" dirty="0" smtClean="0"/>
              <a:t>elektronik defter tutmaya başlamaları gerekmektedir.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23</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4255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 OLUŞTURMA</a:t>
            </a:r>
            <a:endParaRPr lang="tr-TR" dirty="0"/>
          </a:p>
        </p:txBody>
      </p:sp>
      <p:sp>
        <p:nvSpPr>
          <p:cNvPr id="3" name="2 İçerik Yer Tutucusu"/>
          <p:cNvSpPr>
            <a:spLocks noGrp="1"/>
          </p:cNvSpPr>
          <p:nvPr>
            <p:ph sz="quarter" idx="1"/>
          </p:nvPr>
        </p:nvSpPr>
        <p:spPr>
          <a:xfrm>
            <a:off x="623392" y="1772816"/>
            <a:ext cx="10959008" cy="4551784"/>
          </a:xfrm>
        </p:spPr>
        <p:txBody>
          <a:bodyPr>
            <a:normAutofit/>
          </a:bodyPr>
          <a:lstStyle/>
          <a:p>
            <a:endParaRPr lang="tr-TR" dirty="0" smtClean="0"/>
          </a:p>
          <a:p>
            <a:r>
              <a:rPr lang="tr-TR" dirty="0" smtClean="0"/>
              <a:t> </a:t>
            </a:r>
            <a:r>
              <a:rPr lang="tr-TR" b="1" u="sng" dirty="0" smtClean="0"/>
              <a:t>3.3. Elektronik Defter Oluşturma</a:t>
            </a:r>
            <a:endParaRPr lang="tr-TR" u="sng" dirty="0" smtClean="0"/>
          </a:p>
          <a:p>
            <a:r>
              <a:rPr lang="tr-TR" b="1" dirty="0" smtClean="0"/>
              <a:t>3.3.1.</a:t>
            </a:r>
            <a:r>
              <a:rPr lang="tr-TR" dirty="0" smtClean="0"/>
              <a:t> Bu Tebliğ kapsamında kendilerine izin verilenler, www.</a:t>
            </a:r>
            <a:r>
              <a:rPr lang="tr-TR" dirty="0" err="1" smtClean="0"/>
              <a:t>edefter</a:t>
            </a:r>
            <a:r>
              <a:rPr lang="tr-TR" dirty="0" smtClean="0"/>
              <a:t>.gov.tr internet adresinde duyurulan format ve standartlara uygun olarak ve aylık dönemler itibarıyla elektronik defterlerini oluşturmaya ve saklamaya başlayacaklardır. Defterlerini elektronik defter biçiminde tutmaya başlayanlar, söz konusu defterlerini kâğıt ortamında tutamazlar.</a:t>
            </a: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24</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861227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 TUTMA</a:t>
            </a:r>
            <a:endParaRPr lang="tr-TR" dirty="0"/>
          </a:p>
        </p:txBody>
      </p:sp>
      <p:sp>
        <p:nvSpPr>
          <p:cNvPr id="3" name="2 İçerik Yer Tutucusu"/>
          <p:cNvSpPr>
            <a:spLocks noGrp="1"/>
          </p:cNvSpPr>
          <p:nvPr>
            <p:ph sz="quarter" idx="1"/>
          </p:nvPr>
        </p:nvSpPr>
        <p:spPr/>
        <p:txBody>
          <a:bodyPr/>
          <a:lstStyle/>
          <a:p>
            <a:r>
              <a:rPr lang="tr-TR" b="1" dirty="0" smtClean="0"/>
              <a:t>3.3.2.</a:t>
            </a:r>
            <a:r>
              <a:rPr lang="tr-TR" dirty="0" smtClean="0"/>
              <a:t> Elektronik defter tutma sürecinde hesap döneminin ilk ayının beratının alınması açılış onayı, son ayının beratının alınması ise kapanış onayı yerine geçer.</a:t>
            </a:r>
          </a:p>
          <a:p>
            <a:r>
              <a:rPr lang="tr-TR" b="1" dirty="0" smtClean="0"/>
              <a:t>3.3.3.</a:t>
            </a:r>
            <a:r>
              <a:rPr lang="tr-TR" dirty="0" smtClean="0"/>
              <a:t> Uygulamadan yararlananlar, aylık dönemler itibarıyla oluşturdukları elektronik defterler için, aşağıda yer alan adımları izleyerek berat almak ve bunları istenildiğinde ibraz etmek üzere muhafaza etmek zorundadırlar.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25</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5787294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 ONAYLAMA</a:t>
            </a:r>
            <a:endParaRPr lang="tr-TR" dirty="0"/>
          </a:p>
        </p:txBody>
      </p:sp>
      <p:sp>
        <p:nvSpPr>
          <p:cNvPr id="3" name="2 İçerik Yer Tutucusu"/>
          <p:cNvSpPr>
            <a:spLocks noGrp="1"/>
          </p:cNvSpPr>
          <p:nvPr>
            <p:ph sz="quarter" idx="1"/>
          </p:nvPr>
        </p:nvSpPr>
        <p:spPr/>
        <p:txBody>
          <a:bodyPr>
            <a:normAutofit/>
          </a:bodyPr>
          <a:lstStyle/>
          <a:p>
            <a:r>
              <a:rPr lang="tr-TR" dirty="0" smtClean="0"/>
              <a:t>a) </a:t>
            </a:r>
            <a:r>
              <a:rPr lang="tr-TR" b="1" dirty="0" smtClean="0"/>
              <a:t>(Değişik:RG-24/12/2013-28861) </a:t>
            </a:r>
            <a:r>
              <a:rPr lang="tr-TR" dirty="0" smtClean="0"/>
              <a:t>Gerçek kişiler elektronik defterlerini, ilgili olduğu ayı takip eden üçüncü ayın son gününe kadar kendilerine ait güvenli elektronik imza veya mali mühür ile imzalar.</a:t>
            </a:r>
          </a:p>
          <a:p>
            <a:r>
              <a:rPr lang="tr-TR" dirty="0" smtClean="0"/>
              <a:t>b) </a:t>
            </a:r>
            <a:r>
              <a:rPr lang="tr-TR" b="1" dirty="0" smtClean="0"/>
              <a:t>(Değişik:RG-24/12/2013-28861) </a:t>
            </a:r>
            <a:r>
              <a:rPr lang="tr-TR" dirty="0" smtClean="0"/>
              <a:t>Tüzel kişiler elektronik defterlerini, ilgili olduğu ayı takip eden üçüncü ayın son gününe kadar (Hesap döneminin son ayına ait defterler kurumlar vergisi beyannamesinin verildiği ayın son gününe kadar) kendilerine ait mali mühür ile onaylar.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26</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903461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 ONAYLAMA</a:t>
            </a:r>
            <a:endParaRPr lang="tr-TR" dirty="0"/>
          </a:p>
        </p:txBody>
      </p:sp>
      <p:sp>
        <p:nvSpPr>
          <p:cNvPr id="3" name="2 İçerik Yer Tutucusu"/>
          <p:cNvSpPr>
            <a:spLocks noGrp="1"/>
          </p:cNvSpPr>
          <p:nvPr>
            <p:ph sz="quarter" idx="1"/>
          </p:nvPr>
        </p:nvSpPr>
        <p:spPr/>
        <p:txBody>
          <a:bodyPr/>
          <a:lstStyle/>
          <a:p>
            <a:r>
              <a:rPr lang="tr-TR" dirty="0" smtClean="0"/>
              <a:t>c) İmzalı veya mühürlü defterler için berat dosyaları oluşturulur ve bu dosyalar Elektronik Defter Uygulaması aracılığı ile Başkanlığın onayına sunulur.</a:t>
            </a:r>
          </a:p>
          <a:p>
            <a:r>
              <a:rPr lang="tr-TR" dirty="0" smtClean="0"/>
              <a:t>ç) Başkanlık mali mührünü de içeren beratlar elektronik defter tutanlar tarafından indirilerek istenildiğinde ibraz edilmek üzere ilgili olduğu elektronik defterler ile birlikte muhafaza edilir.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27</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185332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DEFTERE BAŞLANGIÇ</a:t>
            </a:r>
            <a:endParaRPr lang="tr-TR" dirty="0"/>
          </a:p>
        </p:txBody>
      </p:sp>
      <p:sp>
        <p:nvSpPr>
          <p:cNvPr id="3" name="2 İçerik Yer Tutucusu"/>
          <p:cNvSpPr>
            <a:spLocks noGrp="1"/>
          </p:cNvSpPr>
          <p:nvPr>
            <p:ph sz="quarter" idx="1"/>
          </p:nvPr>
        </p:nvSpPr>
        <p:spPr/>
        <p:txBody>
          <a:bodyPr/>
          <a:lstStyle/>
          <a:p>
            <a:r>
              <a:rPr lang="tr-TR" b="1" dirty="0" smtClean="0"/>
              <a:t>3.3.4.</a:t>
            </a:r>
            <a:r>
              <a:rPr lang="tr-TR" dirty="0" smtClean="0"/>
              <a:t> </a:t>
            </a:r>
            <a:r>
              <a:rPr lang="tr-TR" b="1" dirty="0" smtClean="0"/>
              <a:t>(Değişik:RG-24/12/2013-28861) </a:t>
            </a:r>
            <a:r>
              <a:rPr lang="tr-TR" dirty="0" smtClean="0"/>
              <a:t>Aylık dönem, sadece onaya sunulan ayın defter kayıtlarını ifade etmekte olup, önceki aylara ait kayıtları içermez. Hesap dönemi veya takvim yılı içerisinde de elektronik defter tutmaya başlanabilir. </a:t>
            </a:r>
          </a:p>
          <a:p>
            <a:r>
              <a:rPr lang="tr-TR" dirty="0" smtClean="0"/>
              <a:t>Ancak hesap dönemi veya takvim yılı içerisinde elektronik defter tutmaya başlayanlar, başladıkları tarihi izleyen bir aylık süre içerisinde eski defterlerine kapanış tasdiki yaptıracaklardır.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28</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955941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DEFTERE BAŞLANGIÇ</a:t>
            </a:r>
            <a:endParaRPr lang="tr-TR" dirty="0"/>
          </a:p>
        </p:txBody>
      </p:sp>
      <p:sp>
        <p:nvSpPr>
          <p:cNvPr id="3" name="2 İçerik Yer Tutucusu"/>
          <p:cNvSpPr>
            <a:spLocks noGrp="1"/>
          </p:cNvSpPr>
          <p:nvPr>
            <p:ph sz="quarter" idx="1"/>
          </p:nvPr>
        </p:nvSpPr>
        <p:spPr>
          <a:xfrm>
            <a:off x="431372" y="1772816"/>
            <a:ext cx="11151029" cy="4680520"/>
          </a:xfrm>
        </p:spPr>
        <p:txBody>
          <a:bodyPr>
            <a:normAutofit/>
          </a:bodyPr>
          <a:lstStyle/>
          <a:p>
            <a:endParaRPr lang="tr-TR" b="1" dirty="0" smtClean="0"/>
          </a:p>
          <a:p>
            <a:r>
              <a:rPr lang="tr-TR" b="1" dirty="0" smtClean="0"/>
              <a:t>3.3.5.</a:t>
            </a:r>
            <a:r>
              <a:rPr lang="tr-TR" dirty="0" smtClean="0"/>
              <a:t> Yukarıda sayılan adımların neticesinde oluşturulan elektronik defterler, Başkanlık tarafından onaylanan beratları ile birlikte Vergi Usul Kanunu ve Türk Ticaret Kanunu kapsamında geçerli kanuni defter olarak kabul edilecektir.</a:t>
            </a:r>
          </a:p>
          <a:p>
            <a:r>
              <a:rPr lang="tr-TR" b="1" dirty="0" smtClean="0"/>
              <a:t>3.3.6. </a:t>
            </a:r>
            <a:r>
              <a:rPr lang="tr-TR" dirty="0" smtClean="0"/>
              <a:t>Başkanlık tarafından gerçekleştirilen berat verme işlemi, ilgili defterlerde yer alan kayıtların içerik ve gerçeğe uygunluk denetimi anlamına gelmemekte ve herhangi bir vergi incelemesini veya diğer incelemeleri ifade etmemektedir. </a:t>
            </a: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29</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481803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MEVZUAT</a:t>
            </a:r>
            <a:endParaRPr lang="tr-TR" dirty="0"/>
          </a:p>
        </p:txBody>
      </p:sp>
      <p:sp>
        <p:nvSpPr>
          <p:cNvPr id="3" name="2 İçerik Yer Tutucusu"/>
          <p:cNvSpPr>
            <a:spLocks noGrp="1"/>
          </p:cNvSpPr>
          <p:nvPr>
            <p:ph sz="quarter" idx="1"/>
          </p:nvPr>
        </p:nvSpPr>
        <p:spPr/>
        <p:txBody>
          <a:bodyPr>
            <a:normAutofit/>
          </a:bodyPr>
          <a:lstStyle/>
          <a:p>
            <a:pPr>
              <a:buNone/>
            </a:pPr>
            <a:endParaRPr lang="tr-TR" dirty="0" smtClean="0"/>
          </a:p>
          <a:p>
            <a:r>
              <a:rPr lang="tr-TR" b="1" dirty="0" smtClean="0"/>
              <a:t>Bu konudaki mevzuat tarihçesi:</a:t>
            </a:r>
            <a:endParaRPr lang="tr-TR" dirty="0" smtClean="0"/>
          </a:p>
          <a:p>
            <a:r>
              <a:rPr lang="tr-TR" b="1" dirty="0" smtClean="0"/>
              <a:t>13.12.2011 Elektronik Defter Genel Tebliği (Sıra No.1)</a:t>
            </a:r>
            <a:endParaRPr lang="tr-TR" dirty="0" smtClean="0"/>
          </a:p>
          <a:p>
            <a:r>
              <a:rPr lang="tr-TR" b="1" dirty="0" smtClean="0"/>
              <a:t>14.12.2012 Vergi Usul Kanunu Genel Tebliği (Sıra No.421)</a:t>
            </a:r>
            <a:endParaRPr lang="tr-TR" dirty="0" smtClean="0"/>
          </a:p>
          <a:p>
            <a:r>
              <a:rPr lang="tr-TR" b="1" dirty="0" smtClean="0"/>
              <a:t>26.11.2013 Vergi Usul Kanunu Sirküleri/67</a:t>
            </a:r>
            <a:endParaRPr lang="tr-TR" dirty="0" smtClean="0"/>
          </a:p>
          <a:p>
            <a:r>
              <a:rPr lang="tr-TR" b="1" dirty="0" smtClean="0"/>
              <a:t>24.12.2013 Elektronik Defter Genel Tebliği (Sıra No.2) (Sıra No.1’de Değişiklik Yapan Tebliğ)</a:t>
            </a:r>
            <a:endParaRPr lang="tr-TR" dirty="0" smtClean="0"/>
          </a:p>
          <a:p>
            <a:pPr>
              <a:buNone/>
            </a:pPr>
            <a:r>
              <a:rPr lang="tr-TR" dirty="0" smtClean="0"/>
              <a:t> </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14426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BERAT ONAYI</a:t>
            </a:r>
            <a:endParaRPr lang="tr-TR" dirty="0"/>
          </a:p>
        </p:txBody>
      </p:sp>
      <p:sp>
        <p:nvSpPr>
          <p:cNvPr id="3" name="2 İçerik Yer Tutucusu"/>
          <p:cNvSpPr>
            <a:spLocks noGrp="1"/>
          </p:cNvSpPr>
          <p:nvPr>
            <p:ph sz="quarter" idx="1"/>
          </p:nvPr>
        </p:nvSpPr>
        <p:spPr>
          <a:xfrm>
            <a:off x="623392" y="1628800"/>
            <a:ext cx="10959008" cy="4695800"/>
          </a:xfrm>
        </p:spPr>
        <p:txBody>
          <a:bodyPr>
            <a:normAutofit/>
          </a:bodyPr>
          <a:lstStyle/>
          <a:p>
            <a:r>
              <a:rPr lang="tr-TR" b="1" dirty="0" smtClean="0"/>
              <a:t>3.3.7. </a:t>
            </a:r>
            <a:r>
              <a:rPr lang="tr-TR" dirty="0" smtClean="0"/>
              <a:t>Herhangi bir kesinti veya sistem arızası nedeni ile beratların Başkanlık tarafından onaylanması işleminin gerçekleştirilememesi durumunda söz konusu beratlar, güvenli elektronik imza (gerçek kişiler için) veya mali mühür (tüzel kişiler için) ile zaman damgalı olarak imzalanacak veya onaylanacaktır. Bu kapsamda kullanılacak olan zaman damgaları TÜBİTAK-</a:t>
            </a:r>
            <a:r>
              <a:rPr lang="tr-TR" dirty="0" err="1" smtClean="0"/>
              <a:t>UEKAE’den</a:t>
            </a:r>
            <a:r>
              <a:rPr lang="tr-TR" dirty="0" smtClean="0"/>
              <a:t> temin edilecektir. Beratların, Başkanlığa sunumunu engelleyen kesinti veya arıza durumunun ortadan kalkmasını takiben ilgili beratların tekrar Başkanlık onayına sunulması işlemi gerçekleştirilecektir.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30</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988214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MUHAFAZA VE İBRAZ</a:t>
            </a:r>
            <a:endParaRPr lang="tr-TR" dirty="0"/>
          </a:p>
        </p:txBody>
      </p:sp>
      <p:sp>
        <p:nvSpPr>
          <p:cNvPr id="3" name="2 İçerik Yer Tutucusu"/>
          <p:cNvSpPr>
            <a:spLocks noGrp="1"/>
          </p:cNvSpPr>
          <p:nvPr>
            <p:ph sz="quarter" idx="1"/>
          </p:nvPr>
        </p:nvSpPr>
        <p:spPr/>
        <p:txBody>
          <a:bodyPr>
            <a:normAutofit/>
          </a:bodyPr>
          <a:lstStyle/>
          <a:p>
            <a:endParaRPr lang="tr-TR" b="1" dirty="0" smtClean="0"/>
          </a:p>
          <a:p>
            <a:r>
              <a:rPr lang="tr-TR" b="1" dirty="0" smtClean="0"/>
              <a:t>4. Elektronik Defterlerin Muhafazası ve İbrazı</a:t>
            </a:r>
            <a:endParaRPr lang="tr-TR" dirty="0" smtClean="0"/>
          </a:p>
          <a:p>
            <a:r>
              <a:rPr lang="tr-TR" b="1" dirty="0" smtClean="0"/>
              <a:t>4.1.</a:t>
            </a:r>
            <a:r>
              <a:rPr lang="tr-TR" dirty="0" smtClean="0"/>
              <a:t> Bu Tebliğ kapsamında, elektronik defter oluşturma konusunda izin alanlar, muhafaza ve ibraz ödevlerini yerine getirirken aşağıdaki hususlara uygun hareket etmek zorundadırlar.</a:t>
            </a:r>
          </a:p>
          <a:p>
            <a:r>
              <a:rPr lang="tr-TR" dirty="0"/>
              <a:t>a) Elektronik defterler, istenildiğinde ibraz edilmek üzere ilgili olduğu beratları ile birlikte muhafaza edilmek zorundadır.</a:t>
            </a:r>
          </a:p>
          <a:p>
            <a:r>
              <a:rPr lang="tr-TR" dirty="0"/>
              <a:t>b) Elektronik defterler ile beratlarının veri bütünlüğünün sağlanması ile kaynağının inkâr edilmezliği, güvenli elektronik imza veya mali mühür ile garanti altına alındığı için elektronik defterlerin kâğıt ortamında saklanmayacaktır.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31</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137606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MUHAFAZA VE İBRAZ</a:t>
            </a:r>
            <a:endParaRPr lang="tr-TR" dirty="0"/>
          </a:p>
        </p:txBody>
      </p:sp>
      <p:sp>
        <p:nvSpPr>
          <p:cNvPr id="3" name="2 İçerik Yer Tutucusu"/>
          <p:cNvSpPr>
            <a:spLocks noGrp="1"/>
          </p:cNvSpPr>
          <p:nvPr>
            <p:ph sz="quarter" idx="1"/>
          </p:nvPr>
        </p:nvSpPr>
        <p:spPr/>
        <p:txBody>
          <a:bodyPr/>
          <a:lstStyle/>
          <a:p>
            <a:r>
              <a:rPr lang="tr-TR" dirty="0" smtClean="0"/>
              <a:t>c) Defterlerini elektronik ortamında tutanlar, elektronik defterlerini ve ilgili beratlarını vergi kanunları, Türk Ticaret Kanunu ve diğer düzenlemelerde yer alan süreler dâhilinde elektronik, manyetik veya optik ortamlarda muhafaza ve istenildiğinde elektronik, manyetik veya optik araçlar vasıtasıyla eksiksiz ve okunabilir şekilde ibraz etmekle yükümlüdür.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32</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3546367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MUHAFAZA VE İBRAZ</a:t>
            </a:r>
            <a:endParaRPr lang="tr-TR" dirty="0"/>
          </a:p>
        </p:txBody>
      </p:sp>
      <p:sp>
        <p:nvSpPr>
          <p:cNvPr id="3" name="2 İçerik Yer Tutucusu"/>
          <p:cNvSpPr>
            <a:spLocks noGrp="1"/>
          </p:cNvSpPr>
          <p:nvPr>
            <p:ph sz="quarter" idx="1"/>
          </p:nvPr>
        </p:nvSpPr>
        <p:spPr/>
        <p:txBody>
          <a:bodyPr>
            <a:normAutofit/>
          </a:bodyPr>
          <a:lstStyle/>
          <a:p>
            <a:r>
              <a:rPr lang="tr-TR" dirty="0" smtClean="0"/>
              <a:t>ç) </a:t>
            </a:r>
            <a:r>
              <a:rPr lang="tr-TR" b="1" dirty="0" smtClean="0"/>
              <a:t>(Değişik:RG-24/12/2013-28861) </a:t>
            </a:r>
            <a:r>
              <a:rPr lang="tr-TR" dirty="0" smtClean="0"/>
              <a:t>Muhafaza ve ibraz yükümlülüğü, elektronik defterlerin ve beratların doğruluğuna, bütünlüğüne ve değişmezliğine ilişkin olan (elektronik imza ve mali mühür değerleri dâhil)  her türlü elektronik kayıt ve veri ile doğrulama ve görüntüleme araçlarının tümünü kapsamakta olup, elektronik defterlere istenildiğinde kolaylıkla erişebilmeyi, anlaşılabilir ve eksiksiz bir biçimde görüntüleyebilmeyi ve </a:t>
            </a:r>
            <a:r>
              <a:rPr lang="tr-TR" b="1" dirty="0" smtClean="0"/>
              <a:t>okunabilir kâğıt baskılarını üretebilmeyi</a:t>
            </a:r>
            <a:r>
              <a:rPr lang="tr-TR" dirty="0" smtClean="0"/>
              <a:t> sağlayacak biçimde yerine getirilmelidir.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33</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1078753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MUHAFAZA VE İBRAZ</a:t>
            </a:r>
            <a:endParaRPr lang="tr-TR" dirty="0"/>
          </a:p>
        </p:txBody>
      </p:sp>
      <p:sp>
        <p:nvSpPr>
          <p:cNvPr id="3" name="2 İçerik Yer Tutucusu"/>
          <p:cNvSpPr>
            <a:spLocks noGrp="1"/>
          </p:cNvSpPr>
          <p:nvPr>
            <p:ph sz="quarter" idx="1"/>
          </p:nvPr>
        </p:nvSpPr>
        <p:spPr/>
        <p:txBody>
          <a:bodyPr/>
          <a:lstStyle/>
          <a:p>
            <a:r>
              <a:rPr lang="tr-TR" dirty="0" smtClean="0"/>
              <a:t>d) Elektronik defterler ve beratların elektronik defter izni verilenlerin kendilerine ait bilgi işlem sistemlerinde muhafaza edilmesi mecburi olup, üçüncü kişiler nezdinde ya da yurt dışında muhafaza işlemi Başkanlık ve Genel Müdürlük açısından herhangi bir hüküm ifade etmemektedir. Muhafaza yükümlülüğünün Türkiye Cumhuriyeti sınırları içerisinde ve Türkiye Cumhuriyeti kanunlarının geçerli olduğu yerlerde yerine getirilmesi zorunludur.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34</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3492803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İZİN İPTALİ</a:t>
            </a:r>
            <a:endParaRPr lang="tr-TR" dirty="0"/>
          </a:p>
        </p:txBody>
      </p:sp>
      <p:sp>
        <p:nvSpPr>
          <p:cNvPr id="3" name="2 İçerik Yer Tutucusu"/>
          <p:cNvSpPr>
            <a:spLocks noGrp="1"/>
          </p:cNvSpPr>
          <p:nvPr>
            <p:ph sz="quarter" idx="1"/>
          </p:nvPr>
        </p:nvSpPr>
        <p:spPr/>
        <p:txBody>
          <a:bodyPr>
            <a:normAutofit/>
          </a:bodyPr>
          <a:lstStyle/>
          <a:p>
            <a:r>
              <a:rPr lang="tr-TR" b="1" dirty="0" smtClean="0"/>
              <a:t>5. Elektronik Defter İzninin İptali</a:t>
            </a:r>
            <a:endParaRPr lang="tr-TR" dirty="0" smtClean="0"/>
          </a:p>
          <a:p>
            <a:r>
              <a:rPr lang="tr-TR" b="1" dirty="0" smtClean="0"/>
              <a:t>5.1.</a:t>
            </a:r>
            <a:r>
              <a:rPr lang="tr-TR" dirty="0" smtClean="0"/>
              <a:t> Elektronik defter oluşturma izni bulunmakla birlikte, bu Tebliğde belirtilen veya bu Tebliğ kapsamında Başkanlık ve Genel Müdürlük tarafından belirlenen usul ve esaslara uymayan ve yapılacak uyarıya rağmen gerekli tedbirleri almayanların, elektronik defter oluşturma izinleri yapılacak değerlendirme üzerine iptal edilebilir. İzinleri iptal edilenler, bir yıl süre ile Elektronik Defter Uygulamasından yararlanamazlar.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35</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7028861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SORUMLULUK VE CEZA</a:t>
            </a:r>
            <a:endParaRPr lang="tr-TR" dirty="0"/>
          </a:p>
        </p:txBody>
      </p:sp>
      <p:sp>
        <p:nvSpPr>
          <p:cNvPr id="3" name="2 İçerik Yer Tutucusu"/>
          <p:cNvSpPr>
            <a:spLocks noGrp="1"/>
          </p:cNvSpPr>
          <p:nvPr>
            <p:ph sz="quarter" idx="1"/>
          </p:nvPr>
        </p:nvSpPr>
        <p:spPr/>
        <p:txBody>
          <a:bodyPr>
            <a:normAutofit/>
          </a:bodyPr>
          <a:lstStyle/>
          <a:p>
            <a:r>
              <a:rPr lang="tr-TR" b="1" dirty="0" smtClean="0"/>
              <a:t>6. Sorumluluk ve Cezai Müeyyideler</a:t>
            </a:r>
            <a:endParaRPr lang="tr-TR" dirty="0" smtClean="0"/>
          </a:p>
          <a:p>
            <a:endParaRPr lang="tr-TR" b="1" dirty="0" smtClean="0"/>
          </a:p>
          <a:p>
            <a:r>
              <a:rPr lang="tr-TR" b="1" dirty="0" smtClean="0"/>
              <a:t>6.1.</a:t>
            </a:r>
            <a:r>
              <a:rPr lang="tr-TR" dirty="0" smtClean="0"/>
              <a:t> Elektronik defter oluşturulurken, bu Tebliğde belirtilmeyen hususlarda süreler başta olmak üzere Vergi Usul Kanunu ve Türk Ticaret Kanununda yer alan hükümlere uyulması zorunludur.</a:t>
            </a:r>
          </a:p>
          <a:p>
            <a:r>
              <a:rPr lang="tr-TR" b="1" dirty="0"/>
              <a:t>6.2.</a:t>
            </a:r>
            <a:r>
              <a:rPr lang="tr-TR" dirty="0"/>
              <a:t> Bu Tebliğde yer alan usul ve esaslara aykırı biçimde elektronik defter oluşturan veya oluşturdukları elektronik defterleri yetkili makamların isteği üzerine ibraz etmeyenler hakkında, işledikleri fiile göre Vergi Usul Kanununun ve Türk Ticaret Kanununun ilgili hükümleri uygulanır.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36</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42235440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SORUMLULUK VE CEZA</a:t>
            </a:r>
            <a:endParaRPr lang="tr-TR" dirty="0"/>
          </a:p>
        </p:txBody>
      </p:sp>
      <p:sp>
        <p:nvSpPr>
          <p:cNvPr id="3" name="2 İçerik Yer Tutucusu"/>
          <p:cNvSpPr>
            <a:spLocks noGrp="1"/>
          </p:cNvSpPr>
          <p:nvPr>
            <p:ph sz="quarter" idx="1"/>
          </p:nvPr>
        </p:nvSpPr>
        <p:spPr/>
        <p:txBody>
          <a:bodyPr/>
          <a:lstStyle/>
          <a:p>
            <a:r>
              <a:rPr lang="tr-TR" b="1" dirty="0" smtClean="0"/>
              <a:t>6.3. </a:t>
            </a:r>
            <a:r>
              <a:rPr lang="tr-TR" dirty="0" smtClean="0"/>
              <a:t>Elektronik defter tutanlar bu Tebliğ çerçevesinde oluşturdukları elektronik defterlerde yer verdikleri bilgilerin gerçek duruma uygunluğunu sağlamaktan sorumlu olup, bu kapsamda Başkanlığın herhangi bir sorumluluğu bulunmamaktadır. Elektronik defter beratı, elektronik defterlerin değişmezliğini ispat etmeye yönelik olup, elektronik defterlerin içeriğine yönelik bir onayı ifade etmemektedir.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37</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5664382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YETKİSİ</a:t>
            </a:r>
            <a:endParaRPr lang="tr-TR" dirty="0"/>
          </a:p>
        </p:txBody>
      </p:sp>
      <p:sp>
        <p:nvSpPr>
          <p:cNvPr id="3" name="2 İçerik Yer Tutucusu"/>
          <p:cNvSpPr>
            <a:spLocks noGrp="1"/>
          </p:cNvSpPr>
          <p:nvPr>
            <p:ph sz="quarter" idx="1"/>
          </p:nvPr>
        </p:nvSpPr>
        <p:spPr/>
        <p:txBody>
          <a:bodyPr>
            <a:normAutofit/>
          </a:bodyPr>
          <a:lstStyle/>
          <a:p>
            <a:r>
              <a:rPr lang="tr-TR" b="1" dirty="0" smtClean="0"/>
              <a:t>6.4.</a:t>
            </a:r>
            <a:r>
              <a:rPr lang="tr-TR" dirty="0" smtClean="0"/>
              <a:t> Maliye Bakanlığı ve Gümrük ve Ticaret Bakanlığı gerek görmesi halinde, bu Tebliğde belirlenen esaslar ile sınırlı olmak üzere, uygulamadan yararlananların bilgi işlem sistemlerini denetleme yetkisine sahiptir. Elektronik defter tutanlar bu denetimler sırasında, gerekli her türlü imkânı (uygun donanım ve yazılımlar, terminallere ulaşım izinleri ve uzman personel gibi) sağlamak zorundadır. Bu kapsamdaki denetim yetkisi mahallinde kullanılabileceği gibi, bu süreçte uzaktan erişim yöntemlerinin kullanılması da istenilebilir.</a:t>
            </a:r>
          </a:p>
          <a:p>
            <a:r>
              <a:rPr lang="tr-TR" dirty="0"/>
              <a:t>6.5. Uyumluluk testini geçen yazılımların gerekli şartları sürekli olarak taşımaları için bu yazılımların üreticilerinin ve kullanıcılarının gerekli önlemleri almaları zorunludur.</a:t>
            </a:r>
          </a:p>
          <a:p>
            <a:endParaRPr lang="tr-TR" dirty="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38</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6382495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DENETİM YETKİSİ</a:t>
            </a:r>
            <a:endParaRPr lang="tr-TR" dirty="0"/>
          </a:p>
        </p:txBody>
      </p:sp>
      <p:sp>
        <p:nvSpPr>
          <p:cNvPr id="3" name="2 İçerik Yer Tutucusu"/>
          <p:cNvSpPr>
            <a:spLocks noGrp="1"/>
          </p:cNvSpPr>
          <p:nvPr>
            <p:ph sz="quarter" idx="1"/>
          </p:nvPr>
        </p:nvSpPr>
        <p:spPr/>
        <p:txBody>
          <a:bodyPr/>
          <a:lstStyle/>
          <a:p>
            <a:endParaRPr lang="tr-TR" b="1" dirty="0" smtClean="0"/>
          </a:p>
          <a:p>
            <a:r>
              <a:rPr lang="tr-TR" b="1" dirty="0" smtClean="0"/>
              <a:t>6.6.</a:t>
            </a:r>
            <a:r>
              <a:rPr lang="tr-TR" dirty="0" smtClean="0"/>
              <a:t> Bu Tebliğ kapsamında elektronik defter oluşturanlar, bilgi işlem sistemini oluşturan yazılım, donanım, dosya, dokümantasyon ve benzeri unsurları, hiçbir şekilde kısmen veya tamamen denetim elemanlarının veya Maliye Bakanlığı ve Gümrük ve Ticaret Bakanlığınca görevlendirilecek personelin erişimini ve denetlemesini engelleyecek bir sözleşme veya lisansa konu edemez.</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39</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416809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normAutofit/>
          </a:bodyPr>
          <a:lstStyle/>
          <a:p>
            <a:r>
              <a:rPr lang="tr-TR" b="1" dirty="0" smtClean="0"/>
              <a:t>3.1. Başvuru</a:t>
            </a:r>
            <a:endParaRPr lang="tr-TR" dirty="0" smtClean="0"/>
          </a:p>
          <a:p>
            <a:r>
              <a:rPr lang="tr-TR" b="1" dirty="0" smtClean="0"/>
              <a:t>3.1.1. </a:t>
            </a:r>
            <a:r>
              <a:rPr lang="tr-TR" dirty="0" smtClean="0"/>
              <a:t>Defterlerini elektronik ortamda oluşturmak, kaydetmek, muhafaza ve ibraz etmek isteyen gerçek ve tüzel kişi mükelleflerin aşağıda yer alan şartları taşımaları gerekmektedir.</a:t>
            </a:r>
          </a:p>
          <a:p>
            <a:r>
              <a:rPr lang="tr-TR" dirty="0" smtClean="0"/>
              <a:t>a)</a:t>
            </a:r>
            <a:r>
              <a:rPr lang="tr-TR" b="1" dirty="0" smtClean="0"/>
              <a:t> </a:t>
            </a:r>
            <a:r>
              <a:rPr lang="tr-TR" dirty="0" smtClean="0"/>
              <a:t>Gerçek kişi mükelleflerin Elektronik İmza Kanunu hükümleri çerçevesinde üretilen nitelikli elektronik sertifika veya 397 sıra numaralı Vergi Usul Kanunu Genel Tebliği çerçevesinde Mali Mühür temin etmiş olmaları,</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41267493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p:txBody>
          <a:bodyPr>
            <a:normAutofit/>
          </a:bodyPr>
          <a:lstStyle/>
          <a:p>
            <a:r>
              <a:rPr lang="tr-TR" b="1" dirty="0" smtClean="0"/>
              <a:t>7. Diğer Hususlar</a:t>
            </a:r>
            <a:endParaRPr lang="tr-TR" dirty="0" smtClean="0"/>
          </a:p>
          <a:p>
            <a:r>
              <a:rPr lang="tr-TR" dirty="0" smtClean="0"/>
              <a:t>a) Elektronik defter tutanlar, elektronik defterlere ait kayıtların bozulması, silinmesi, zarar görmesi, işlem görememesi halleri ile olağanüstü durumların meydana gelmesi halinde, durumu on beş gün içinde Başkanlığa bildirmek ve kayıtları nasıl tamamlayacağına ilişkin ayrıntılı bir plan sunmak zorundadır.</a:t>
            </a:r>
          </a:p>
          <a:p>
            <a:r>
              <a:rPr lang="tr-TR" dirty="0"/>
              <a:t>b) Elektronik defter tutanlar, elektronik defterlerin oluşturulması sırasında kullandıkları bilgi işlem sisteminin sağlıklı biçimde çalışabilmesi ile ilgili yeterli güvenlik önlemlerini almakla yükümlüdür.</a:t>
            </a:r>
          </a:p>
          <a:p>
            <a:endParaRPr lang="tr-TR" dirty="0" smtClean="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40</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5311829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p:txBody>
          <a:bodyPr>
            <a:normAutofit/>
          </a:bodyPr>
          <a:lstStyle/>
          <a:p>
            <a:r>
              <a:rPr lang="tr-TR" dirty="0" smtClean="0"/>
              <a:t>c) Elektronik defter tutanlar, elektronik defterlerini oluşturdukları ve muhafaza ettikleri bilgi işlem sistemlerinin haczedilmesi veya bu sistemlere yetkili mercilerce el konulması halinde, durumu en geç üç iş günü içerisinde Başkanlığa bildirmek zorundadır.</a:t>
            </a:r>
          </a:p>
          <a:p>
            <a:r>
              <a:rPr lang="tr-TR" dirty="0"/>
              <a:t>ç) Elektronik defter tutanlar, kanunlarla yetkili kılınan kurum ve kişilerin talebi üzerine elektronik defterlere ait bilgilerin oluşturulması veya muhafazası sırasında kullanılan donanımların bulunduğu adres veya adreslerde inceleme ve tespit yapılabilmesi için gerekli olacak her türlü teknik ve fiziki imkânı (uygun donanım ve yazılımlar, terminallere ulaşım izinleri ve uzman personel gibi) sunmak zorundadır.</a:t>
            </a:r>
          </a:p>
          <a:p>
            <a:endParaRPr lang="tr-TR" dirty="0" smtClean="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41</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8333659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d) Önceden haber verilmek ve hazırlıklar için yeterli zaman tanınmak kaydıyla, elektronik defterlere ilişkin format ve standartlarda değişiklik yapılabileceği gibi elektronik defter oluşturma süreçleri ile veri güvenliğine ilişkin standartlara uyma zorunluluğu getirilebilir. Bu zorunluluk mükellef grupları itibarıyla farklılaştırılabilir. </a:t>
            </a:r>
          </a:p>
          <a:p>
            <a:r>
              <a:rPr lang="tr-TR" dirty="0"/>
              <a:t>e) Elektronik defter tutanların faaliyet hacmi, teknolojik kısıtlar ve benzeri nedenlerle, başta veri bütünlüğü, kaynağın ve içeriğin garanti altına alınması olmak üzere elektronik defter oluşturulması, kaydedilmesi, onaylanması, muhafazası ve ibrazı ile ilgili olarak mali mühür veya elektronik imza yerine başka yöntemlerin kullanılmasına karar verilebileceği gibi uygulamadan yararlanmaya ilişkin özel esaslar belirlenebilir.</a:t>
            </a:r>
          </a:p>
          <a:p>
            <a:endParaRPr lang="tr-TR" dirty="0" smtClean="0"/>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42</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39544192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a:xfrm>
            <a:off x="431372" y="1700808"/>
            <a:ext cx="11151029" cy="4623792"/>
          </a:xfrm>
        </p:spPr>
        <p:txBody>
          <a:bodyPr>
            <a:normAutofit/>
          </a:bodyPr>
          <a:lstStyle/>
          <a:p>
            <a:r>
              <a:rPr lang="tr-TR" dirty="0" smtClean="0"/>
              <a:t>f) Bu Tebliğ kapsamında, www.</a:t>
            </a:r>
            <a:r>
              <a:rPr lang="tr-TR" dirty="0" err="1" smtClean="0"/>
              <a:t>edefter</a:t>
            </a:r>
            <a:r>
              <a:rPr lang="tr-TR" dirty="0" smtClean="0"/>
              <a:t>.gov.tr adresinde duyurulan defterler elektronik ortamda tutulabilir.</a:t>
            </a:r>
          </a:p>
          <a:p>
            <a:r>
              <a:rPr lang="tr-TR" dirty="0" smtClean="0"/>
              <a:t>g) Elektronik ortamda oluşturulması, kaydedilmesi, muhafazası ve ibrazına izin verilen defterler ile bu defterlerin elektronik ortamda oluşturulmasına ilişkin standartlar, teknik kılavuzlar ve kurallar www.</a:t>
            </a:r>
            <a:r>
              <a:rPr lang="tr-TR" dirty="0" err="1" smtClean="0"/>
              <a:t>edefter</a:t>
            </a:r>
            <a:r>
              <a:rPr lang="tr-TR" dirty="0" smtClean="0"/>
              <a:t>.gov.tr adresinde duyurulur.</a:t>
            </a:r>
          </a:p>
          <a:p>
            <a:r>
              <a:rPr lang="tr-TR" dirty="0" smtClean="0"/>
              <a:t>ğ) İstenilmesi halinde, elektronik defter kayıtlarına kaynak teşkil eden kayıt ve verilerin de Vergi Usul Kanunu ve Türk Ticaret Kanunu kapsamında ibraz edilmesi zorunludur.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43</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386736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p:txBody>
          <a:bodyPr>
            <a:normAutofit/>
          </a:bodyPr>
          <a:lstStyle/>
          <a:p>
            <a:r>
              <a:rPr lang="tr-TR" dirty="0" smtClean="0"/>
              <a:t>h) Gerekli görülen durumlarda, elektronik defterler ile elektronik defterlerde yer alan bilgilere ilişkin olarak belirlenecek standartlara uygun üretilecek diğer raporların ibrazı, elektronik defter tutanlara ait bilgi işlem sistem veya sistemlerine sürekli erişimin sağlanması sureti ile istenebilir. Bu kapsamda, ifade edilen erişimin sağlanması için kullanılacak yöntem ve teknolojiler ile ibraz yükümlülüğünün yerine getirilmesi ile ilgili süreçler www.</a:t>
            </a:r>
            <a:r>
              <a:rPr lang="tr-TR" dirty="0" err="1" smtClean="0"/>
              <a:t>edefter</a:t>
            </a:r>
            <a:r>
              <a:rPr lang="tr-TR" dirty="0" smtClean="0"/>
              <a:t>.gov.tr adresinde açıklanır. Elektronik defter tutanların bilgi işlem sistemine erişim ile ilgili yetki, sektörler, mükellef grupları veya faaliyet hacimleri itibarıyla kullanılabilir</a:t>
            </a: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44</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3347795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DİĞER HUSUSLAR</a:t>
            </a:r>
            <a:endParaRPr lang="tr-TR" dirty="0"/>
          </a:p>
        </p:txBody>
      </p:sp>
      <p:sp>
        <p:nvSpPr>
          <p:cNvPr id="3" name="2 İçerik Yer Tutucusu"/>
          <p:cNvSpPr>
            <a:spLocks noGrp="1"/>
          </p:cNvSpPr>
          <p:nvPr>
            <p:ph sz="quarter" idx="1"/>
          </p:nvPr>
        </p:nvSpPr>
        <p:spPr/>
        <p:txBody>
          <a:bodyPr>
            <a:normAutofit/>
          </a:bodyPr>
          <a:lstStyle/>
          <a:p>
            <a:r>
              <a:rPr lang="tr-TR" dirty="0" smtClean="0"/>
              <a:t>i) Elektronik defter uygulamasının altyapısı ve işleyişi göz önünde bulundurularak, ilgilisine bilgi verilmek suretiyle, uygulamadan yararlanmak isteyenlerin başvurularının cevaplanması belli bir süre ertelenebilir veya başvuruları sıraya konulabilir. Önceden haber verilmek ve hazırlıklar için yeterli zaman tanınmak kaydıyla, uygulama ile ilgili her türlü standart ile diğer teknik konularda genel veya özel değişiklikler yapılabileceği gibi uluslararası standartlara uyma zorunluluğu getirilebilir.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45</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2773645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Bir başka etkinlikte görüşmek üzere…</a:t>
            </a:r>
            <a:endParaRPr lang="tr-TR" sz="3200" dirty="0"/>
          </a:p>
        </p:txBody>
      </p:sp>
      <p:pic>
        <p:nvPicPr>
          <p:cNvPr id="2050" name="Picture 2"/>
          <p:cNvPicPr>
            <a:picLocks noGrp="1" noChangeAspect="1" noChangeArrowheads="1" noCrop="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5087937" y="3556000"/>
            <a:ext cx="10001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4 Slayt Numarası Yer Tutucusu"/>
          <p:cNvSpPr>
            <a:spLocks noGrp="1"/>
          </p:cNvSpPr>
          <p:nvPr>
            <p:ph type="sldNum" sz="quarter" idx="15"/>
          </p:nvPr>
        </p:nvSpPr>
        <p:spPr/>
        <p:txBody>
          <a:bodyPr/>
          <a:lstStyle/>
          <a:p>
            <a:fld id="{7C89D7A3-4E90-4366-BF5C-68A15A98795C}" type="slidenum">
              <a:rPr lang="tr-TR" smtClean="0"/>
              <a:pPr/>
              <a:t>46</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09307988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b) </a:t>
            </a:r>
            <a:r>
              <a:rPr lang="tr-TR" b="1" dirty="0" smtClean="0"/>
              <a:t> </a:t>
            </a:r>
            <a:r>
              <a:rPr lang="tr-TR" dirty="0" smtClean="0"/>
              <a:t>Tüzel kişi mükelleflerin 397 sıra numaralı Vergi Usul Kanunu Genel Tebliği çerçevesinde Mali Mühür temin etmiş olmaları,</a:t>
            </a:r>
          </a:p>
          <a:p>
            <a:endParaRPr lang="tr-TR" dirty="0" smtClean="0"/>
          </a:p>
          <a:p>
            <a:r>
              <a:rPr lang="tr-TR" dirty="0" smtClean="0"/>
              <a:t>c) Elektronik defter tutulması, kaydedilmesi, onaylanması, saklanması ve ibrazında kullanılacak yazılımın uyumluluk onayı almış bir yazılım olması.</a:t>
            </a:r>
          </a:p>
          <a:p>
            <a:pPr>
              <a:buNone/>
            </a:pP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5</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98060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normAutofit/>
          </a:bodyPr>
          <a:lstStyle/>
          <a:p>
            <a:r>
              <a:rPr lang="tr-TR" b="1" dirty="0" smtClean="0"/>
              <a:t>3.1.2.</a:t>
            </a:r>
            <a:r>
              <a:rPr lang="tr-TR" dirty="0" smtClean="0"/>
              <a:t> Yukarıda yer alan şartları taşıyanlardan, Seri 1.No.lu Tebliğ kapsamında elektronik defter oluşturmak, kaydetmek, muhafaza ve ibraz etmek isteyen mükelleflerin </a:t>
            </a:r>
            <a:r>
              <a:rPr lang="tr-TR" u="sng" dirty="0" smtClean="0"/>
              <a:t>www.</a:t>
            </a:r>
            <a:r>
              <a:rPr lang="tr-TR" u="sng" dirty="0" err="1" smtClean="0"/>
              <a:t>edefter</a:t>
            </a:r>
            <a:r>
              <a:rPr lang="tr-TR" u="sng" dirty="0" smtClean="0"/>
              <a:t>.gov.tr  </a:t>
            </a:r>
            <a:r>
              <a:rPr lang="tr-TR" dirty="0" smtClean="0"/>
              <a:t>İnternet adresinde yayımlanan başvuru kılavuzuna uygun olarak başvuruda bulunması gerekmektedir. Başkanlık veya Genel Müdürlük, gerek görmesi halinde </a:t>
            </a:r>
            <a:r>
              <a:rPr lang="tr-TR" u="sng" dirty="0" smtClean="0"/>
              <a:t>www.</a:t>
            </a:r>
            <a:r>
              <a:rPr lang="tr-TR" u="sng" dirty="0" err="1" smtClean="0"/>
              <a:t>edefter</a:t>
            </a:r>
            <a:r>
              <a:rPr lang="tr-TR" u="sng" dirty="0" smtClean="0"/>
              <a:t>.gov.tr</a:t>
            </a:r>
            <a:r>
              <a:rPr lang="tr-TR" dirty="0" smtClean="0"/>
              <a:t> İnternet adresinde yayımlanan kılavuzlara ilave olarak teknik bilgi ve belge talebinde bulunabilir.</a:t>
            </a:r>
          </a:p>
          <a:p>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6</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381221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normAutofit/>
          </a:bodyPr>
          <a:lstStyle/>
          <a:p>
            <a:r>
              <a:rPr lang="tr-TR" dirty="0" smtClean="0"/>
              <a:t>e-Defter Uygulamasına Başvuru</a:t>
            </a:r>
          </a:p>
          <a:p>
            <a:r>
              <a:rPr lang="tr-TR" dirty="0" smtClean="0"/>
              <a:t>Elektronik Defter uygulamasına başvuru yapmak isteyen mükelleflerin veya</a:t>
            </a:r>
          </a:p>
          <a:p>
            <a:r>
              <a:rPr lang="tr-TR" dirty="0" smtClean="0"/>
              <a:t>temsilcilerinin www.edefter.gov.tr adresindeki e-Defter başvuru bağlantısına tıklayarak gerekli formları doldurup onaylamaları gerekmektedir.</a:t>
            </a:r>
          </a:p>
          <a:p>
            <a:r>
              <a:rPr lang="tr-TR" dirty="0" smtClean="0"/>
              <a:t>Başvuru Formunun Doldurulmasında Dikkat Edilmesi Gereken Hususlar</a:t>
            </a:r>
          </a:p>
          <a:p>
            <a:r>
              <a:rPr lang="tr-TR" dirty="0" smtClean="0"/>
              <a:t>Mükellef grupları itibariyle e-Defter başvuru formunda doldurulması zorunlu </a:t>
            </a:r>
            <a:r>
              <a:rPr lang="tr-TR" dirty="0"/>
              <a:t>alanlar aşağıdaki şekilde olacaktır.</a:t>
            </a:r>
          </a:p>
          <a:p>
            <a:endParaRPr lang="tr-TR" dirty="0" smtClean="0"/>
          </a:p>
          <a:p>
            <a:pPr>
              <a:buNone/>
            </a:pP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7</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14198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normAutofit/>
          </a:bodyPr>
          <a:lstStyle/>
          <a:p>
            <a:r>
              <a:rPr lang="tr-TR" u="sng" dirty="0" smtClean="0"/>
              <a:t>3.1 Tüzel Kişi Mükellefler</a:t>
            </a:r>
          </a:p>
          <a:p>
            <a:r>
              <a:rPr lang="tr-TR" dirty="0" smtClean="0"/>
              <a:t>• Vergi Kimlik Numarası (VKN)</a:t>
            </a:r>
          </a:p>
          <a:p>
            <a:r>
              <a:rPr lang="tr-TR" dirty="0" smtClean="0"/>
              <a:t>• Unvanı</a:t>
            </a:r>
          </a:p>
          <a:p>
            <a:r>
              <a:rPr lang="tr-TR" dirty="0" smtClean="0"/>
              <a:t>• Uyumlu Yazılım</a:t>
            </a:r>
          </a:p>
          <a:p>
            <a:r>
              <a:rPr lang="tr-TR" dirty="0" smtClean="0"/>
              <a:t>• Adresi</a:t>
            </a:r>
          </a:p>
          <a:p>
            <a:r>
              <a:rPr lang="tr-TR" dirty="0" smtClean="0"/>
              <a:t>• Telefon Numarası</a:t>
            </a:r>
          </a:p>
          <a:p>
            <a:r>
              <a:rPr lang="tr-TR" dirty="0" smtClean="0"/>
              <a:t>• Elektronik Posta Adresi</a:t>
            </a:r>
          </a:p>
          <a:p>
            <a:r>
              <a:rPr lang="tr-TR" dirty="0" smtClean="0"/>
              <a:t>• Adı (“İrtibat Kurulacak </a:t>
            </a:r>
            <a:r>
              <a:rPr lang="tr-TR" dirty="0" err="1" smtClean="0"/>
              <a:t>Kişi”ye</a:t>
            </a:r>
            <a:r>
              <a:rPr lang="tr-TR" dirty="0" smtClean="0"/>
              <a:t> ait kısmındaki)</a:t>
            </a:r>
          </a:p>
          <a:p>
            <a:pPr>
              <a:buNone/>
            </a:pP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8</a:t>
            </a:fld>
            <a:endParaRPr lang="tr-TR"/>
          </a:p>
        </p:txBody>
      </p:sp>
      <p:sp>
        <p:nvSpPr>
          <p:cNvPr id="4" name="3 Altbilgi Yer Tutucusu"/>
          <p:cNvSpPr>
            <a:spLocks noGrp="1"/>
          </p:cNvSpPr>
          <p:nvPr>
            <p:ph type="ftr" sz="quarter" idx="16"/>
          </p:nvPr>
        </p:nvSpPr>
        <p:spPr>
          <a:xfrm>
            <a:off x="4038600" y="6492877"/>
            <a:ext cx="4114800" cy="365125"/>
          </a:xfrm>
        </p:spPr>
        <p:txBody>
          <a:bodyPr/>
          <a:lstStyle/>
          <a:p>
            <a:r>
              <a:rPr lang="tr-TR" dirty="0" smtClean="0"/>
              <a:t>DURUM BAĞIMSIZ DENETİM VE YMM A.Ş. </a:t>
            </a:r>
            <a:endParaRPr lang="tr-TR" dirty="0"/>
          </a:p>
        </p:txBody>
      </p:sp>
    </p:spTree>
    <p:extLst>
      <p:ext uri="{BB962C8B-B14F-4D97-AF65-F5344CB8AC3E}">
        <p14:creationId xmlns:p14="http://schemas.microsoft.com/office/powerpoint/2010/main" val="591637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BAŞVURU</a:t>
            </a:r>
            <a:endParaRPr lang="tr-TR" dirty="0"/>
          </a:p>
        </p:txBody>
      </p:sp>
      <p:sp>
        <p:nvSpPr>
          <p:cNvPr id="3" name="2 İçerik Yer Tutucusu"/>
          <p:cNvSpPr>
            <a:spLocks noGrp="1"/>
          </p:cNvSpPr>
          <p:nvPr>
            <p:ph sz="quarter" idx="1"/>
          </p:nvPr>
        </p:nvSpPr>
        <p:spPr/>
        <p:txBody>
          <a:bodyPr/>
          <a:lstStyle/>
          <a:p>
            <a:r>
              <a:rPr lang="tr-TR" dirty="0" smtClean="0"/>
              <a:t>• Soyadı (“İrtibat Kurulacak </a:t>
            </a:r>
            <a:r>
              <a:rPr lang="tr-TR" dirty="0" err="1" smtClean="0"/>
              <a:t>Kişi”ye</a:t>
            </a:r>
            <a:r>
              <a:rPr lang="tr-TR" dirty="0" smtClean="0"/>
              <a:t> ait kısmındaki)</a:t>
            </a:r>
          </a:p>
          <a:p>
            <a:r>
              <a:rPr lang="tr-TR" dirty="0" smtClean="0"/>
              <a:t>• Telefon Numarası (“İrtibat Kurulacak </a:t>
            </a:r>
            <a:r>
              <a:rPr lang="tr-TR" dirty="0" err="1" smtClean="0"/>
              <a:t>Kişi”ye</a:t>
            </a:r>
            <a:r>
              <a:rPr lang="tr-TR" dirty="0" smtClean="0"/>
              <a:t> ait kısmındaki)</a:t>
            </a:r>
          </a:p>
          <a:p>
            <a:endParaRPr lang="tr-TR" dirty="0" smtClean="0"/>
          </a:p>
          <a:p>
            <a:r>
              <a:rPr lang="tr-TR" dirty="0" smtClean="0"/>
              <a:t>• Cep Telefonu (“İrtibat Kurulacak </a:t>
            </a:r>
            <a:r>
              <a:rPr lang="tr-TR" dirty="0" err="1" smtClean="0"/>
              <a:t>Kişi”ye</a:t>
            </a:r>
            <a:r>
              <a:rPr lang="tr-TR" dirty="0" smtClean="0"/>
              <a:t> ait kısmındaki)</a:t>
            </a:r>
          </a:p>
          <a:p>
            <a:endParaRPr lang="tr-TR" dirty="0" smtClean="0"/>
          </a:p>
          <a:p>
            <a:r>
              <a:rPr lang="tr-TR" dirty="0" smtClean="0"/>
              <a:t>• Elektronik Posta Adresi (“İrtibat Kurulacak </a:t>
            </a:r>
            <a:r>
              <a:rPr lang="tr-TR" dirty="0" err="1" smtClean="0"/>
              <a:t>Kişi”ye</a:t>
            </a:r>
            <a:r>
              <a:rPr lang="tr-TR" dirty="0" smtClean="0"/>
              <a:t> ait kısmındaki)</a:t>
            </a:r>
          </a:p>
          <a:p>
            <a:pPr>
              <a:buNone/>
            </a:pPr>
            <a:endParaRPr lang="tr-TR" dirty="0"/>
          </a:p>
        </p:txBody>
      </p:sp>
      <p:sp>
        <p:nvSpPr>
          <p:cNvPr id="5" name="4 Slayt Numarası Yer Tutucusu"/>
          <p:cNvSpPr>
            <a:spLocks noGrp="1"/>
          </p:cNvSpPr>
          <p:nvPr>
            <p:ph type="sldNum" sz="quarter" idx="15"/>
          </p:nvPr>
        </p:nvSpPr>
        <p:spPr/>
        <p:txBody>
          <a:bodyPr/>
          <a:lstStyle/>
          <a:p>
            <a:fld id="{7C89D7A3-4E90-4366-BF5C-68A15A98795C}" type="slidenum">
              <a:rPr lang="tr-TR" smtClean="0"/>
              <a:pPr/>
              <a:t>9</a:t>
            </a:fld>
            <a:endParaRPr lang="tr-TR"/>
          </a:p>
        </p:txBody>
      </p:sp>
      <p:sp>
        <p:nvSpPr>
          <p:cNvPr id="4" name="3 Altbilgi Yer Tutucusu"/>
          <p:cNvSpPr>
            <a:spLocks noGrp="1"/>
          </p:cNvSpPr>
          <p:nvPr>
            <p:ph type="ftr" sz="quarter" idx="16"/>
          </p:nvPr>
        </p:nvSpPr>
        <p:spPr/>
        <p:txBody>
          <a:bodyPr/>
          <a:lstStyle/>
          <a:p>
            <a:r>
              <a:rPr lang="tr-TR" smtClean="0"/>
              <a:t>DURUM BAĞIMSIZ DENETİM VE YMM A.Ş.</a:t>
            </a:r>
            <a:endParaRPr lang="tr-TR"/>
          </a:p>
        </p:txBody>
      </p:sp>
    </p:spTree>
    <p:extLst>
      <p:ext uri="{BB962C8B-B14F-4D97-AF65-F5344CB8AC3E}">
        <p14:creationId xmlns:p14="http://schemas.microsoft.com/office/powerpoint/2010/main" val="2702397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1913</Words>
  <Application>Microsoft Office PowerPoint</Application>
  <PresentationFormat>Geniş ekran</PresentationFormat>
  <Paragraphs>277</Paragraphs>
  <Slides>46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46</vt:i4>
      </vt:variant>
    </vt:vector>
  </HeadingPairs>
  <TitlesOfParts>
    <vt:vector size="52" baseType="lpstr">
      <vt:lpstr>Arial Black</vt:lpstr>
      <vt:lpstr>Calibri</vt:lpstr>
      <vt:lpstr>Century Schoolbook</vt:lpstr>
      <vt:lpstr>Wingdings</vt:lpstr>
      <vt:lpstr>Wingdings 2</vt:lpstr>
      <vt:lpstr>Cumba</vt:lpstr>
      <vt:lpstr>PowerPoint Sunusu</vt:lpstr>
      <vt:lpstr>KAPSAM</vt:lpstr>
      <vt:lpstr>MEVZUAT</vt:lpstr>
      <vt:lpstr>BAŞVURU</vt:lpstr>
      <vt:lpstr>BAŞVURU</vt:lpstr>
      <vt:lpstr>BAŞVURU</vt:lpstr>
      <vt:lpstr>BAŞVURU</vt:lpstr>
      <vt:lpstr>BAŞVURU</vt:lpstr>
      <vt:lpstr>BAŞVURU</vt:lpstr>
      <vt:lpstr>BAŞVURU</vt:lpstr>
      <vt:lpstr>BAŞVURU</vt:lpstr>
      <vt:lpstr>BAŞVURU</vt:lpstr>
      <vt:lpstr>BAŞVURU</vt:lpstr>
      <vt:lpstr>BAŞVURU</vt:lpstr>
      <vt:lpstr>BAŞVURU ONAYI</vt:lpstr>
      <vt:lpstr>BAŞVURU KABULÜ</vt:lpstr>
      <vt:lpstr>BAŞVURU ONAYI</vt:lpstr>
      <vt:lpstr>KULLANMA İZNİ</vt:lpstr>
      <vt:lpstr>BAŞVURU İZNİ</vt:lpstr>
      <vt:lpstr>MALİ MÜHÜR</vt:lpstr>
      <vt:lpstr>ELEKTRONİK İMZA</vt:lpstr>
      <vt:lpstr>ZAMAN DAMGASI</vt:lpstr>
      <vt:lpstr>UYGULAMA BAŞLANGICI</vt:lpstr>
      <vt:lpstr>DEFTER OLUŞTURMA</vt:lpstr>
      <vt:lpstr>DEFTER TUTMA</vt:lpstr>
      <vt:lpstr>DEFTER ONAYLAMA</vt:lpstr>
      <vt:lpstr>DEFTER ONAYLAMA</vt:lpstr>
      <vt:lpstr>DEFTERE BAŞLANGIÇ</vt:lpstr>
      <vt:lpstr>DEFTERE BAŞLANGIÇ</vt:lpstr>
      <vt:lpstr>BERAT ONAYI</vt:lpstr>
      <vt:lpstr>MUHAFAZA VE İBRAZ</vt:lpstr>
      <vt:lpstr>MUHAFAZA VE İBRAZ</vt:lpstr>
      <vt:lpstr>MUHAFAZA VE İBRAZ</vt:lpstr>
      <vt:lpstr>MUHAFAZA VE İBRAZ</vt:lpstr>
      <vt:lpstr>İZİN İPTALİ</vt:lpstr>
      <vt:lpstr>SORUMLULUK VE CEZA</vt:lpstr>
      <vt:lpstr>SORUMLULUK VE CEZA</vt:lpstr>
      <vt:lpstr>DENETİM YETKİSİ</vt:lpstr>
      <vt:lpstr>DENETİM YETKİSİ</vt:lpstr>
      <vt:lpstr>DİĞER HUSUSLAR</vt:lpstr>
      <vt:lpstr>DİĞER HUSUSLAR</vt:lpstr>
      <vt:lpstr>DİĞER HUSUSLAR</vt:lpstr>
      <vt:lpstr>DİĞER HUSUSLAR</vt:lpstr>
      <vt:lpstr>DİĞER HUSUSLAR</vt:lpstr>
      <vt:lpstr>DİĞER HUSUSLAR</vt:lpstr>
      <vt:lpstr>Bir başka etkinlikte görüşmek üzere…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Cevdetakcakoca</dc:creator>
  <cp:lastModifiedBy>T5</cp:lastModifiedBy>
  <cp:revision>13</cp:revision>
  <dcterms:created xsi:type="dcterms:W3CDTF">2014-12-04T12:04:06Z</dcterms:created>
  <dcterms:modified xsi:type="dcterms:W3CDTF">2014-12-11T14:58:49Z</dcterms:modified>
</cp:coreProperties>
</file>