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94660"/>
  </p:normalViewPr>
  <p:slideViewPr>
    <p:cSldViewPr snapToGrid="0">
      <p:cViewPr varScale="1">
        <p:scale>
          <a:sx n="78" d="100"/>
          <a:sy n="78" d="100"/>
        </p:scale>
        <p:origin x="102" y="7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0044D9-E4CC-42FD-9A17-064DED7A6F8A}" type="datetimeFigureOut">
              <a:rPr lang="tr-TR" smtClean="0"/>
              <a:pPr/>
              <a:t>11.12.2014</a:t>
            </a:fld>
            <a:endParaRPr lang="tr-TR" dirty="0"/>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1049429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205192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343426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2389192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16022359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256503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248634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343497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9970717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225071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0044D9-E4CC-42FD-9A17-064DED7A6F8A}" type="datetimeFigureOut">
              <a:rPr lang="tr-TR" smtClean="0"/>
              <a:pPr/>
              <a:t>11.12.2014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0BEABE-7F0F-45A2-A68C-A17C6D98D868}" type="slidenum">
              <a:rPr lang="tr-TR" smtClean="0"/>
              <a:pPr/>
              <a:t>‹#›</a:t>
            </a:fld>
            <a:endParaRPr lang="tr-TR"/>
          </a:p>
        </p:txBody>
      </p:sp>
    </p:spTree>
    <p:extLst>
      <p:ext uri="{BB962C8B-B14F-4D97-AF65-F5344CB8AC3E}">
        <p14:creationId xmlns:p14="http://schemas.microsoft.com/office/powerpoint/2010/main" val="416232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044D9-E4CC-42FD-9A17-064DED7A6F8A}" type="datetimeFigureOut">
              <a:rPr lang="tr-TR" smtClean="0"/>
              <a:pPr/>
              <a:t>11.12.2014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BEABE-7F0F-45A2-A68C-A17C6D98D868}" type="slidenum">
              <a:rPr lang="tr-TR" smtClean="0"/>
              <a:pPr/>
              <a:t>‹#›</a:t>
            </a:fld>
            <a:endParaRPr lang="tr-TR"/>
          </a:p>
        </p:txBody>
      </p:sp>
      <p:pic>
        <p:nvPicPr>
          <p:cNvPr id="9" name="Resim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669077" y="0"/>
            <a:ext cx="2522923" cy="746918"/>
          </a:xfrm>
          <a:prstGeom prst="rect">
            <a:avLst/>
          </a:prstGeom>
        </p:spPr>
      </p:pic>
      <p:grpSp>
        <p:nvGrpSpPr>
          <p:cNvPr id="14" name="Grup 13"/>
          <p:cNvGrpSpPr/>
          <p:nvPr userDrawn="1"/>
        </p:nvGrpSpPr>
        <p:grpSpPr>
          <a:xfrm rot="5400000">
            <a:off x="-3149600" y="3149600"/>
            <a:ext cx="6858000" cy="558800"/>
            <a:chOff x="0" y="6488906"/>
            <a:chExt cx="12192000" cy="251619"/>
          </a:xfrm>
        </p:grpSpPr>
        <p:cxnSp>
          <p:nvCxnSpPr>
            <p:cNvPr id="11" name="Düz Bağlayıcı 10"/>
            <p:cNvCxnSpPr/>
            <p:nvPr userDrawn="1"/>
          </p:nvCxnSpPr>
          <p:spPr>
            <a:xfrm flipV="1">
              <a:off x="0" y="6488906"/>
              <a:ext cx="12192000" cy="1270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userDrawn="1"/>
          </p:nvCxnSpPr>
          <p:spPr>
            <a:xfrm flipV="1">
              <a:off x="0" y="6727825"/>
              <a:ext cx="12192000" cy="1270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userDrawn="1"/>
          </p:nvCxnSpPr>
          <p:spPr>
            <a:xfrm flipV="1">
              <a:off x="0" y="6621860"/>
              <a:ext cx="12192000" cy="12700"/>
            </a:xfrm>
            <a:prstGeom prst="line">
              <a:avLst/>
            </a:prstGeom>
            <a:ln w="571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739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36979" y="1514900"/>
            <a:ext cx="11150221"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4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Bağımsız Denetim </a:t>
            </a:r>
            <a:r>
              <a:rPr kumimoji="0" lang="tr-TR" sz="4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Finansal </a:t>
            </a:r>
            <a:r>
              <a:rPr kumimoji="0" lang="tr-TR"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Tabloların önceden belirlenmiş muhasebe ve raporlama kriterlerine (muhasebe standartları) uygun bir biçimde hazırlanıp hazırlanmadığının belirli standartlar kapsamında denetlenmesi ve sonuçların rapora bağlanmasıdır.</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45483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955343" y="116262"/>
            <a:ext cx="10686197"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 </a:t>
            </a:r>
            <a:r>
              <a:rPr kumimoji="0" lang="tr-TR" sz="3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26.08.2014 tarihli Resmi Gazete ‘de yayımlanan 21.08.2014 tarihli Kurul Kararı :</a:t>
            </a: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3000" u="sng" dirty="0">
              <a:latin typeface="Calibri" pitchFamily="34"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lang="tr-TR" sz="3000" dirty="0" err="1" smtClean="0">
                <a:latin typeface="Calibri" pitchFamily="34" charset="0"/>
                <a:ea typeface="Calibri" pitchFamily="34" charset="0"/>
                <a:cs typeface="Times New Roman" pitchFamily="18" charset="0"/>
              </a:rPr>
              <a:t>a.</a:t>
            </a:r>
            <a:r>
              <a:rPr lang="tr-TR" sz="3000" u="sng" dirty="0" err="1" smtClean="0">
                <a:latin typeface="Calibri" pitchFamily="34" charset="0"/>
                <a:ea typeface="Calibri" pitchFamily="34" charset="0"/>
                <a:cs typeface="Times New Roman" pitchFamily="18" charset="0"/>
              </a:rPr>
              <a:t>Ekli</a:t>
            </a:r>
            <a:r>
              <a:rPr lang="tr-TR" sz="3000" u="sng" dirty="0" smtClean="0">
                <a:latin typeface="Calibri" pitchFamily="34" charset="0"/>
                <a:ea typeface="Calibri" pitchFamily="34" charset="0"/>
                <a:cs typeface="Times New Roman" pitchFamily="18" charset="0"/>
              </a:rPr>
              <a:t> listedeki kurum, kuruluş ve işletmelerin 2014 ve sonrasında başlayan hesap dönemlerine ilişkin münferit ve konsolide finansal tablolarının hazırlanmasında Türkiye Muhasebe Standartlarının uygulanmasına, </a:t>
            </a:r>
            <a:endParaRPr kumimoji="0" lang="tr-TR" sz="3000" b="0" i="0"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3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b.Ekli</a:t>
            </a:r>
            <a:r>
              <a:rPr kumimoji="0" lang="tr-TR"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listede yer almayan kurum,kuruluş ve işletmelerde Türkiye Muhasebe Standartlarının uygulaması isteğe bağlı bırakılmıştır.</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3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c.Yukarıdaki</a:t>
            </a:r>
            <a:r>
              <a:rPr kumimoji="0" lang="tr-TR" sz="30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kapsama dahil olmayanlar için </a:t>
            </a:r>
            <a:r>
              <a:rPr kumimoji="0" lang="tr-TR"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Kurumca bir belirleme yapılıncaya kadar yürürlükteki mevzuatın uygulanmasının devamına karar verilmiştir.</a:t>
            </a:r>
            <a:endParaRPr kumimoji="0" lang="tr-TR" sz="3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023583" y="627794"/>
            <a:ext cx="1072714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just" defTabSz="914400" rtl="0" eaLnBrk="1" fontAlgn="base" latinLnBrk="0" hangingPunct="1">
              <a:lnSpc>
                <a:spcPct val="100000"/>
              </a:lnSpc>
              <a:spcBef>
                <a:spcPct val="0"/>
              </a:spcBef>
              <a:spcAft>
                <a:spcPct val="0"/>
              </a:spcAft>
              <a:buClrTx/>
              <a:buSzTx/>
              <a:buFontTx/>
              <a:buNone/>
              <a:tabLst/>
            </a:pPr>
            <a:r>
              <a:rPr kumimoji="0" lang="tr-TR" sz="2200" b="1" i="0" u="sng" strike="noStrike" cap="none" normalizeH="0" baseline="0" dirty="0" smtClean="0">
                <a:ln>
                  <a:noFill/>
                </a:ln>
                <a:solidFill>
                  <a:schemeClr val="tx1"/>
                </a:solidFill>
                <a:effectLst/>
                <a:latin typeface="Arial" pitchFamily="34" charset="0"/>
                <a:cs typeface="Arial" pitchFamily="34" charset="0"/>
              </a:rPr>
              <a:t>EKLİ LİSTE </a:t>
            </a: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Char char="•"/>
              <a:tabLst/>
            </a:pPr>
            <a:r>
              <a:rPr kumimoji="0" lang="tr-TR" sz="2200" b="0" i="0" u="none" strike="noStrike" cap="none" normalizeH="0" baseline="0" dirty="0" smtClean="0">
                <a:ln>
                  <a:noFill/>
                </a:ln>
                <a:solidFill>
                  <a:schemeClr val="tx1"/>
                </a:solidFill>
                <a:effectLst/>
                <a:latin typeface="Arial" pitchFamily="34" charset="0"/>
                <a:cs typeface="Arial" pitchFamily="34" charset="0"/>
              </a:rPr>
              <a:t>Sermaye Piyasası Kanunu uyarınca SPK ‘</a:t>
            </a:r>
            <a:r>
              <a:rPr kumimoji="0" lang="tr-TR" sz="2200" b="0" i="0" u="none" strike="noStrike" cap="none" normalizeH="0" baseline="0" dirty="0" err="1" smtClean="0">
                <a:ln>
                  <a:noFill/>
                </a:ln>
                <a:solidFill>
                  <a:schemeClr val="tx1"/>
                </a:solidFill>
                <a:effectLst/>
                <a:latin typeface="Arial" pitchFamily="34" charset="0"/>
                <a:cs typeface="Arial" pitchFamily="34" charset="0"/>
              </a:rPr>
              <a:t>nın</a:t>
            </a:r>
            <a:r>
              <a:rPr kumimoji="0" lang="tr-TR" sz="2200" b="0" i="0" u="none" strike="noStrike" cap="none" normalizeH="0" baseline="0" dirty="0" smtClean="0">
                <a:ln>
                  <a:noFill/>
                </a:ln>
                <a:solidFill>
                  <a:schemeClr val="tx1"/>
                </a:solidFill>
                <a:effectLst/>
                <a:latin typeface="Arial" pitchFamily="34" charset="0"/>
                <a:cs typeface="Arial" pitchFamily="34" charset="0"/>
              </a:rPr>
              <a:t> düzenleme ve denetime tabi işletmelerden listede isimleri yer almalıdır.</a:t>
            </a:r>
          </a:p>
          <a:p>
            <a:pPr marL="0" marR="0" lvl="0" indent="266700" algn="just" defTabSz="914400" rtl="0" eaLnBrk="0" fontAlgn="base" latinLnBrk="0" hangingPunct="0">
              <a:lnSpc>
                <a:spcPct val="100000"/>
              </a:lnSpc>
              <a:spcBef>
                <a:spcPct val="0"/>
              </a:spcBef>
              <a:spcAft>
                <a:spcPct val="0"/>
              </a:spcAft>
              <a:buClrTx/>
              <a:buSzTx/>
              <a:buFontTx/>
              <a:buChar char="•"/>
              <a:tabLst/>
            </a:pP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Char char="•"/>
              <a:tabLst/>
            </a:pPr>
            <a:r>
              <a:rPr kumimoji="0" lang="tr-TR" sz="2200" b="0" i="0" u="none" strike="noStrike" cap="none" normalizeH="0" baseline="0" dirty="0" smtClean="0">
                <a:ln>
                  <a:noFill/>
                </a:ln>
                <a:solidFill>
                  <a:schemeClr val="tx1"/>
                </a:solidFill>
                <a:effectLst/>
                <a:latin typeface="Arial" pitchFamily="34" charset="0"/>
                <a:cs typeface="Arial" pitchFamily="34" charset="0"/>
              </a:rPr>
              <a:t>Bankacılık Kanunu uyarınca BDDK düzenleme ve denetimine tabi işletmelerden lisede isimleri yer alanlar</a:t>
            </a:r>
          </a:p>
          <a:p>
            <a:pPr marL="0" marR="0" lvl="0" indent="266700" algn="just" defTabSz="914400" rtl="0" eaLnBrk="0" fontAlgn="base" latinLnBrk="0" hangingPunct="0">
              <a:lnSpc>
                <a:spcPct val="100000"/>
              </a:lnSpc>
              <a:spcBef>
                <a:spcPct val="0"/>
              </a:spcBef>
              <a:spcAft>
                <a:spcPct val="0"/>
              </a:spcAft>
              <a:buClrTx/>
              <a:buSzTx/>
              <a:buFontTx/>
              <a:buChar char="•"/>
              <a:tabLst/>
            </a:pP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Char char="•"/>
              <a:tabLst/>
            </a:pPr>
            <a:r>
              <a:rPr kumimoji="0" lang="tr-TR" sz="2200" b="0" i="0" u="none" strike="noStrike" cap="none" normalizeH="0" baseline="0" dirty="0" smtClean="0">
                <a:ln>
                  <a:noFill/>
                </a:ln>
                <a:solidFill>
                  <a:schemeClr val="tx1"/>
                </a:solidFill>
                <a:effectLst/>
                <a:latin typeface="Arial" pitchFamily="34" charset="0"/>
                <a:cs typeface="Arial" pitchFamily="34" charset="0"/>
              </a:rPr>
              <a:t>Sigortacılık Kanunu ile Bireysel Emeklilik Tasarruf ve Yatırım Sistemi Kanunu kapsamında faaliyet gösteren  sigorta,reasürans ve emeklilik Şirketleri</a:t>
            </a:r>
          </a:p>
          <a:p>
            <a:pPr marL="0" marR="0" lvl="0" indent="266700" algn="just" defTabSz="914400" rtl="0" eaLnBrk="0" fontAlgn="base" latinLnBrk="0" hangingPunct="0">
              <a:lnSpc>
                <a:spcPct val="100000"/>
              </a:lnSpc>
              <a:spcBef>
                <a:spcPct val="0"/>
              </a:spcBef>
              <a:spcAft>
                <a:spcPct val="0"/>
              </a:spcAft>
              <a:buClrTx/>
              <a:buSzTx/>
              <a:buFontTx/>
              <a:buChar char="•"/>
              <a:tabLst/>
            </a:pP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Char char="•"/>
              <a:tabLst/>
            </a:pPr>
            <a:r>
              <a:rPr kumimoji="0" lang="tr-TR" sz="2200" b="0" i="0" u="none" strike="noStrike" cap="none" normalizeH="0" baseline="0" dirty="0" smtClean="0">
                <a:ln>
                  <a:noFill/>
                </a:ln>
                <a:solidFill>
                  <a:schemeClr val="tx1"/>
                </a:solidFill>
                <a:effectLst/>
                <a:latin typeface="Arial" pitchFamily="34" charset="0"/>
                <a:cs typeface="Arial" pitchFamily="34" charset="0"/>
              </a:rPr>
              <a:t>Borsa İstanbul Piyasalarında faaliyet göstermesine izin verilen yetkili müesseseler,kıymetli maden aracı kurumlar,kıymetli maden üretimi veya ticareti ile iştigal eden anonim şirketler</a:t>
            </a:r>
          </a:p>
          <a:p>
            <a:pPr marL="0" marR="0" lvl="0" indent="266700" algn="just" defTabSz="914400" rtl="0" eaLnBrk="0" fontAlgn="base" latinLnBrk="0" hangingPunct="0">
              <a:lnSpc>
                <a:spcPct val="100000"/>
              </a:lnSpc>
              <a:spcBef>
                <a:spcPct val="0"/>
              </a:spcBef>
              <a:spcAft>
                <a:spcPct val="0"/>
              </a:spcAft>
              <a:buClrTx/>
              <a:buSzTx/>
              <a:tabLst/>
            </a:pPr>
            <a:endParaRPr lang="tr-TR" sz="2200" dirty="0" smtClean="0">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tabLst/>
            </a:pPr>
            <a:r>
              <a:rPr kumimoji="0" lang="tr-TR" sz="2200" b="0" i="0" u="none" strike="noStrike" cap="none" normalizeH="0" baseline="0" dirty="0" smtClean="0">
                <a:ln>
                  <a:noFill/>
                </a:ln>
                <a:solidFill>
                  <a:schemeClr val="tx1"/>
                </a:solidFill>
                <a:effectLst/>
                <a:latin typeface="Arial" pitchFamily="34" charset="0"/>
                <a:cs typeface="Arial" pitchFamily="34" charset="0"/>
              </a:rPr>
              <a:t>Yukarıdaki karara göre ekli listede yer alan şirketlerin Türkiye Muhasebe Standartlarını zorunlu olarak uygulamasına ,bunların dışında kalanlar için Kurumca yeni bir belirleme yapılıncaya kadar Türkiye Muhasebe Standartlarının</a:t>
            </a:r>
            <a:r>
              <a:rPr kumimoji="0" lang="tr-TR" sz="2200" b="0" i="0" u="none" strike="noStrike" cap="none" normalizeH="0" dirty="0" smtClean="0">
                <a:ln>
                  <a:noFill/>
                </a:ln>
                <a:solidFill>
                  <a:schemeClr val="tx1"/>
                </a:solidFill>
                <a:effectLst/>
                <a:latin typeface="Arial" pitchFamily="34" charset="0"/>
                <a:cs typeface="Arial" pitchFamily="34" charset="0"/>
              </a:rPr>
              <a:t> kullanılmasının </a:t>
            </a:r>
            <a:r>
              <a:rPr kumimoji="0" lang="tr-TR" sz="2200" b="0" i="0" u="none" strike="noStrike" cap="none" normalizeH="0" baseline="0" dirty="0" smtClean="0">
                <a:ln>
                  <a:noFill/>
                </a:ln>
                <a:solidFill>
                  <a:schemeClr val="tx1"/>
                </a:solidFill>
                <a:effectLst/>
                <a:latin typeface="Arial" pitchFamily="34" charset="0"/>
                <a:cs typeface="Arial" pitchFamily="34" charset="0"/>
              </a:rPr>
              <a:t> isteğe bağlı bırakılmasına karar verilmiştir.</a:t>
            </a: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900752" y="477674"/>
            <a:ext cx="10986448"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just" defTabSz="914400" rtl="0" eaLnBrk="1" fontAlgn="base" latinLnBrk="0" hangingPunct="1">
              <a:lnSpc>
                <a:spcPct val="100000"/>
              </a:lnSpc>
              <a:spcBef>
                <a:spcPct val="0"/>
              </a:spcBef>
              <a:spcAft>
                <a:spcPct val="0"/>
              </a:spcAft>
              <a:buClrTx/>
              <a:buSzTx/>
              <a:buFontTx/>
              <a:buNone/>
              <a:tabLst/>
            </a:pPr>
            <a:r>
              <a:rPr kumimoji="0" lang="tr-TR" sz="1900" b="1" i="0" u="sng" strike="noStrike" cap="none" normalizeH="0" baseline="0" dirty="0" smtClean="0">
                <a:ln>
                  <a:noFill/>
                </a:ln>
                <a:solidFill>
                  <a:schemeClr val="tx1"/>
                </a:solidFill>
                <a:effectLst/>
                <a:latin typeface="Arial" pitchFamily="34" charset="0"/>
                <a:cs typeface="Arial" pitchFamily="34" charset="0"/>
              </a:rPr>
              <a:t>SON DURUM</a:t>
            </a: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Alınan karar her şeyden önce, </a:t>
            </a:r>
            <a:r>
              <a:rPr kumimoji="0" lang="tr-TR" sz="1900" b="0" i="0" u="sng" strike="noStrike" cap="none" normalizeH="0" baseline="0" dirty="0" err="1" smtClean="0">
                <a:ln>
                  <a:noFill/>
                </a:ln>
                <a:solidFill>
                  <a:schemeClr val="tx1"/>
                </a:solidFill>
                <a:effectLst/>
                <a:latin typeface="Arial" pitchFamily="34" charset="0"/>
                <a:cs typeface="Arial" pitchFamily="34" charset="0"/>
              </a:rPr>
              <a:t>VUK’a</a:t>
            </a:r>
            <a:r>
              <a:rPr kumimoji="0" lang="tr-TR" sz="1900" b="0" i="0" u="sng" strike="noStrike" cap="none" normalizeH="0" baseline="0" dirty="0" smtClean="0">
                <a:ln>
                  <a:noFill/>
                </a:ln>
                <a:solidFill>
                  <a:schemeClr val="tx1"/>
                </a:solidFill>
                <a:effectLst/>
                <a:latin typeface="Arial" pitchFamily="34" charset="0"/>
                <a:cs typeface="Arial" pitchFamily="34" charset="0"/>
              </a:rPr>
              <a:t> göre Bağımsız Denetim  olur mu ? </a:t>
            </a:r>
            <a:r>
              <a:rPr kumimoji="0" lang="tr-TR" sz="1900" b="0" i="0" u="none" strike="noStrike" cap="none" normalizeH="0" baseline="0" dirty="0" smtClean="0">
                <a:ln>
                  <a:noFill/>
                </a:ln>
                <a:solidFill>
                  <a:schemeClr val="tx1"/>
                </a:solidFill>
                <a:effectLst/>
                <a:latin typeface="Arial" pitchFamily="34" charset="0"/>
                <a:cs typeface="Arial" pitchFamily="34" charset="0"/>
              </a:rPr>
              <a:t>sorusu başta olmak üzere ,pek çok soru ve tartışmaları beraberinde getirmiştir.</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Bağımsız denetim ile ilgili bu sunumumuz sadece son durumla ilgili bilgilendirme olup, ayrıntılı görüş ve tartışmalara girilmeyecektir.Bir başka programda konu gerekirse başlı başına seminer konusu yapılabilir.</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Şimdilik özetle, şunları söylemek mümkün V.U.K.  </a:t>
            </a:r>
            <a:r>
              <a:rPr kumimoji="0" lang="tr-TR" sz="1900" b="0" i="0" u="none" strike="noStrike" cap="none" normalizeH="0" baseline="0" dirty="0" err="1" smtClean="0">
                <a:ln>
                  <a:noFill/>
                </a:ln>
                <a:solidFill>
                  <a:schemeClr val="tx1"/>
                </a:solidFill>
                <a:effectLst/>
                <a:latin typeface="Arial" pitchFamily="34" charset="0"/>
                <a:cs typeface="Arial" pitchFamily="34" charset="0"/>
              </a:rPr>
              <a:t>na</a:t>
            </a:r>
            <a:r>
              <a:rPr kumimoji="0" lang="tr-TR" sz="1900" b="0" i="0" u="none" strike="noStrike" cap="none" normalizeH="0" baseline="0" dirty="0" smtClean="0">
                <a:ln>
                  <a:noFill/>
                </a:ln>
                <a:solidFill>
                  <a:schemeClr val="tx1"/>
                </a:solidFill>
                <a:effectLst/>
                <a:latin typeface="Arial" pitchFamily="34" charset="0"/>
                <a:cs typeface="Arial" pitchFamily="34" charset="0"/>
              </a:rPr>
              <a:t> göre değerleme hükümleri ile standartlarda yer alan değerleme hükümleri farklı .Böyle olunca  V.U.K. a göre düzenlenen Finansal Tablolarda TFRS düzenlemelerine göre düzenlenen Finansal Tablolar farklıdır.</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V.U.K. a </a:t>
            </a:r>
            <a:r>
              <a:rPr kumimoji="0" lang="tr-TR" sz="1900" b="0" i="0" u="none" strike="noStrike" cap="none" normalizeH="0" baseline="0" smtClean="0">
                <a:ln>
                  <a:noFill/>
                </a:ln>
                <a:solidFill>
                  <a:schemeClr val="tx1"/>
                </a:solidFill>
                <a:effectLst/>
                <a:latin typeface="Arial" pitchFamily="34" charset="0"/>
                <a:cs typeface="Arial" pitchFamily="34" charset="0"/>
              </a:rPr>
              <a:t>göre düzenlenmiş </a:t>
            </a:r>
            <a:r>
              <a:rPr kumimoji="0" lang="tr-TR" sz="1900" b="0" i="0" u="none" strike="noStrike" cap="none" normalizeH="0" baseline="0" dirty="0" smtClean="0">
                <a:ln>
                  <a:noFill/>
                </a:ln>
                <a:solidFill>
                  <a:schemeClr val="tx1"/>
                </a:solidFill>
                <a:effectLst/>
                <a:latin typeface="Arial" pitchFamily="34" charset="0"/>
                <a:cs typeface="Arial" pitchFamily="34" charset="0"/>
              </a:rPr>
              <a:t>Finansal Tablolarla bağımsız denetim yapılması mümkün değildir.</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Bağımsız Denetim , bağımsız denetim standartlarına göre yapılacaktır.</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KGK yetkilileri muhtelif toplantılarda Aralık ayı sonuna kadar geniş kapsamlı bir bağımsız denetim tebliği veya kararnamesi hazırlayıp yayınlayacaklarını ifade etmişlerdir.</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19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1900" b="0" i="0" u="none" strike="noStrike" cap="none" normalizeH="0" baseline="0" dirty="0" smtClean="0">
                <a:ln>
                  <a:noFill/>
                </a:ln>
                <a:solidFill>
                  <a:schemeClr val="tx1"/>
                </a:solidFill>
                <a:effectLst/>
                <a:latin typeface="Arial" pitchFamily="34" charset="0"/>
                <a:cs typeface="Arial" pitchFamily="34" charset="0"/>
              </a:rPr>
              <a:t>Bunun sonucunda bağımsız denetim ile bazı soruların cevaplanacağını, uygulamanın daha net şekilleneceğini umuyoruz.</a:t>
            </a: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791570" y="818866"/>
            <a:ext cx="10931857"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just" defTabSz="914400" rtl="0" eaLnBrk="1" fontAlgn="base" latinLnBrk="0" hangingPunct="1">
              <a:lnSpc>
                <a:spcPct val="100000"/>
              </a:lnSpc>
              <a:spcBef>
                <a:spcPct val="0"/>
              </a:spcBef>
              <a:spcAft>
                <a:spcPct val="0"/>
              </a:spcAft>
              <a:buClrTx/>
              <a:buSzTx/>
              <a:buFontTx/>
              <a:buNone/>
              <a:tabLst/>
            </a:pPr>
            <a:r>
              <a:rPr kumimoji="0" lang="tr-TR" sz="3000" b="1" i="0" u="sng" strike="noStrike" cap="none" normalizeH="0" baseline="0" dirty="0" smtClean="0">
                <a:ln>
                  <a:noFill/>
                </a:ln>
                <a:solidFill>
                  <a:schemeClr val="tx1"/>
                </a:solidFill>
                <a:effectLst/>
                <a:latin typeface="Arial" pitchFamily="34" charset="0"/>
                <a:cs typeface="Arial" pitchFamily="34" charset="0"/>
              </a:rPr>
              <a:t>CEZAİ YAPTIRIM</a:t>
            </a:r>
          </a:p>
          <a:p>
            <a:pPr marL="0" marR="0" lvl="0" indent="266700" algn="just" defTabSz="914400" rtl="0" eaLnBrk="1" fontAlgn="base" latinLnBrk="0" hangingPunct="1">
              <a:lnSpc>
                <a:spcPct val="100000"/>
              </a:lnSpc>
              <a:spcBef>
                <a:spcPct val="0"/>
              </a:spcBef>
              <a:spcAft>
                <a:spcPct val="0"/>
              </a:spcAft>
              <a:buClrTx/>
              <a:buSzTx/>
              <a:buFontTx/>
              <a:buNone/>
              <a:tabLst/>
            </a:pPr>
            <a:endParaRPr kumimoji="0" lang="tr-T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3000" b="0" i="0" u="none" strike="noStrike" cap="none" normalizeH="0" baseline="0" dirty="0" smtClean="0">
                <a:ln>
                  <a:noFill/>
                </a:ln>
                <a:solidFill>
                  <a:schemeClr val="tx1"/>
                </a:solidFill>
                <a:effectLst/>
                <a:latin typeface="Arial" pitchFamily="34" charset="0"/>
                <a:cs typeface="Arial" pitchFamily="34" charset="0"/>
              </a:rPr>
              <a:t>1)TTK 562. Maddedeki suç ve cezaların bilinmesi gerektiğini</a:t>
            </a:r>
          </a:p>
          <a:p>
            <a:pPr marL="0" marR="0" lvl="0" indent="266700" algn="just" defTabSz="914400" rtl="0" eaLnBrk="0" fontAlgn="base" latinLnBrk="0" hangingPunct="0">
              <a:lnSpc>
                <a:spcPct val="100000"/>
              </a:lnSpc>
              <a:spcBef>
                <a:spcPct val="0"/>
              </a:spcBef>
              <a:spcAft>
                <a:spcPct val="0"/>
              </a:spcAft>
              <a:buClrTx/>
              <a:buSzTx/>
              <a:buFontTx/>
              <a:buNone/>
              <a:tabLst/>
            </a:pPr>
            <a:endParaRPr kumimoji="0" lang="tr-T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tr-TR" sz="3000" b="0" i="0" u="none" strike="noStrike" cap="none" normalizeH="0" baseline="0" dirty="0" smtClean="0">
                <a:ln>
                  <a:noFill/>
                </a:ln>
                <a:solidFill>
                  <a:schemeClr val="tx1"/>
                </a:solidFill>
                <a:effectLst/>
                <a:latin typeface="Arial" pitchFamily="34" charset="0"/>
                <a:cs typeface="Arial" pitchFamily="34" charset="0"/>
              </a:rPr>
              <a:t>2)Ticaret Bakanlığı yetkililerinin beyanlarından bazı yaptırımların ,örneğin bağımsız denetimden geçmeyen bilançolar üzerinden </a:t>
            </a:r>
            <a:r>
              <a:rPr kumimoji="0" lang="tr-TR" sz="3000" b="0" i="0" u="none" strike="noStrike" cap="none" normalizeH="0" baseline="0" dirty="0" err="1" smtClean="0">
                <a:ln>
                  <a:noFill/>
                </a:ln>
                <a:solidFill>
                  <a:schemeClr val="tx1"/>
                </a:solidFill>
                <a:effectLst/>
                <a:latin typeface="Arial" pitchFamily="34" charset="0"/>
                <a:cs typeface="Arial" pitchFamily="34" charset="0"/>
              </a:rPr>
              <a:t>k</a:t>
            </a:r>
            <a:r>
              <a:rPr kumimoji="0" lang="tr-TR" sz="3000" b="0" i="0" u="none" strike="noStrike" cap="none" normalizeH="0" baseline="0" dirty="0" err="1" smtClean="0">
                <a:ln>
                  <a:noFill/>
                </a:ln>
                <a:solidFill>
                  <a:schemeClr val="tx1"/>
                </a:solidFill>
                <a:effectLst/>
                <a:latin typeface="Arial" pitchFamily="34" charset="0"/>
                <a:cs typeface="Calibri" pitchFamily="34" charset="0"/>
              </a:rPr>
              <a:t>ǎr</a:t>
            </a:r>
            <a:r>
              <a:rPr kumimoji="0" lang="tr-TR" sz="3000" b="0" i="0" u="none" strike="noStrike" cap="none" normalizeH="0" baseline="0" dirty="0" smtClean="0">
                <a:ln>
                  <a:noFill/>
                </a:ln>
                <a:solidFill>
                  <a:schemeClr val="tx1"/>
                </a:solidFill>
                <a:effectLst/>
                <a:latin typeface="Arial" pitchFamily="34" charset="0"/>
                <a:cs typeface="Calibri" pitchFamily="34" charset="0"/>
              </a:rPr>
              <a:t> dağıtımı yapılamayacağı gibi bazı yaptırımların yakında yasalaşacağı ifadelerini de </a:t>
            </a:r>
            <a:r>
              <a:rPr kumimoji="0" lang="tr-TR" sz="30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hatırlatmak isteriz.</a:t>
            </a:r>
            <a:r>
              <a:rPr kumimoji="0" lang="tr-TR" sz="30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655092" y="736979"/>
            <a:ext cx="11354937"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tr-TR" sz="2500" b="1" i="0" u="sng" strike="noStrike" cap="none" normalizeH="0" baseline="0" dirty="0" smtClean="0">
                <a:ln>
                  <a:noFill/>
                </a:ln>
                <a:solidFill>
                  <a:schemeClr val="tx1"/>
                </a:solidFill>
                <a:effectLst/>
                <a:latin typeface="Arial" pitchFamily="34" charset="0"/>
                <a:cs typeface="Calibri" pitchFamily="34" charset="0"/>
              </a:rPr>
              <a:t>BAĞIMSIZ DENETÇİ İSTATİSTİKİ BİLGİLERİ</a:t>
            </a: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Calibri" pitchFamily="34" charset="0"/>
              </a:rPr>
              <a:t>Yaklaşık 10 gün öncesi itibariyle;</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Calibri"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Calibri" pitchFamily="34" charset="0"/>
              </a:rPr>
              <a:t>Bağımsız Denetçi sayısı : 9.407</a:t>
            </a: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Toplam YMM sayısı  : 4.474 (Bağımlı : 2.139 ,Bağımsız: 2.335)</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Bağımsız Denetim Yetkisi almış YMM Sayısı : 1.962</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Bağımsız Denetçi YMM / YMM Oranı : % 43</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Toplam </a:t>
            </a:r>
            <a:r>
              <a:rPr kumimoji="0" lang="tr-TR" sz="2500" b="0" i="0" u="none" strike="noStrike" cap="none" normalizeH="0" baseline="0" dirty="0" err="1" smtClean="0">
                <a:ln>
                  <a:noFill/>
                </a:ln>
                <a:solidFill>
                  <a:schemeClr val="tx1"/>
                </a:solidFill>
                <a:effectLst/>
                <a:latin typeface="Arial" pitchFamily="34" charset="0"/>
                <a:cs typeface="Arial" pitchFamily="34" charset="0"/>
              </a:rPr>
              <a:t>Smmm</a:t>
            </a:r>
            <a:r>
              <a:rPr kumimoji="0" lang="tr-TR" sz="2500" b="0" i="0" u="none" strike="noStrike" cap="none" normalizeH="0" baseline="0" dirty="0" smtClean="0">
                <a:ln>
                  <a:noFill/>
                </a:ln>
                <a:solidFill>
                  <a:schemeClr val="tx1"/>
                </a:solidFill>
                <a:effectLst/>
                <a:latin typeface="Arial" pitchFamily="34" charset="0"/>
                <a:cs typeface="Arial" pitchFamily="34" charset="0"/>
              </a:rPr>
              <a:t> sayısı : 95.696 ( Bağımlı : 43.966 , Bağımsız : 51.730</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Bağımsız Denetim Yetkisi almış </a:t>
            </a:r>
            <a:r>
              <a:rPr kumimoji="0" lang="tr-TR" sz="2500" b="0" i="0" u="none" strike="noStrike" cap="none" normalizeH="0" baseline="0" dirty="0" err="1" smtClean="0">
                <a:ln>
                  <a:noFill/>
                </a:ln>
                <a:solidFill>
                  <a:schemeClr val="tx1"/>
                </a:solidFill>
                <a:effectLst/>
                <a:latin typeface="Arial" pitchFamily="34" charset="0"/>
                <a:cs typeface="Arial" pitchFamily="34" charset="0"/>
              </a:rPr>
              <a:t>Smmm</a:t>
            </a:r>
            <a:r>
              <a:rPr kumimoji="0" lang="tr-TR" sz="2500" b="0" i="0" u="none" strike="noStrike" cap="none" normalizeH="0" baseline="0" dirty="0" smtClean="0">
                <a:ln>
                  <a:noFill/>
                </a:ln>
                <a:solidFill>
                  <a:schemeClr val="tx1"/>
                </a:solidFill>
                <a:effectLst/>
                <a:latin typeface="Arial" pitchFamily="34" charset="0"/>
                <a:cs typeface="Arial" pitchFamily="34" charset="0"/>
              </a:rPr>
              <a:t> sayısı : 7.445</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Bağımsız Denetçi </a:t>
            </a:r>
            <a:r>
              <a:rPr kumimoji="0" lang="tr-TR" sz="2500" b="0" i="0" u="none" strike="noStrike" cap="none" normalizeH="0" baseline="0" dirty="0" err="1" smtClean="0">
                <a:ln>
                  <a:noFill/>
                </a:ln>
                <a:solidFill>
                  <a:schemeClr val="tx1"/>
                </a:solidFill>
                <a:effectLst/>
                <a:latin typeface="Arial" pitchFamily="34" charset="0"/>
                <a:cs typeface="Arial" pitchFamily="34" charset="0"/>
              </a:rPr>
              <a:t>Smmm</a:t>
            </a:r>
            <a:r>
              <a:rPr kumimoji="0" lang="tr-TR" sz="2500" b="0" i="0" u="none" strike="noStrike" cap="none" normalizeH="0" baseline="0" dirty="0" smtClean="0">
                <a:ln>
                  <a:noFill/>
                </a:ln>
                <a:solidFill>
                  <a:schemeClr val="tx1"/>
                </a:solidFill>
                <a:effectLst/>
                <a:latin typeface="Arial" pitchFamily="34" charset="0"/>
                <a:cs typeface="Arial" pitchFamily="34" charset="0"/>
              </a:rPr>
              <a:t>  / </a:t>
            </a:r>
            <a:r>
              <a:rPr kumimoji="0" lang="tr-TR" sz="2500" b="0" i="0" u="none" strike="noStrike" cap="none" normalizeH="0" baseline="0" dirty="0" err="1" smtClean="0">
                <a:ln>
                  <a:noFill/>
                </a:ln>
                <a:solidFill>
                  <a:schemeClr val="tx1"/>
                </a:solidFill>
                <a:effectLst/>
                <a:latin typeface="Arial" pitchFamily="34" charset="0"/>
                <a:cs typeface="Arial" pitchFamily="34" charset="0"/>
              </a:rPr>
              <a:t>Smmm</a:t>
            </a:r>
            <a:r>
              <a:rPr kumimoji="0" lang="tr-TR" sz="2500" b="0" i="0" u="none" strike="noStrike" cap="none" normalizeH="0" baseline="0" dirty="0" smtClean="0">
                <a:ln>
                  <a:noFill/>
                </a:ln>
                <a:solidFill>
                  <a:schemeClr val="tx1"/>
                </a:solidFill>
                <a:effectLst/>
                <a:latin typeface="Arial" pitchFamily="34" charset="0"/>
                <a:cs typeface="Arial" pitchFamily="34" charset="0"/>
              </a:rPr>
              <a:t> Oranı : % 8</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Türkiye’de yetkilendirilmiş Bağımsız Denetim Kurumu sayısı : 138</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Bursa’da yetkilendirilmiş Bağımsız Denetim Kurumu sayısı : 3</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cs typeface="Arial" pitchFamily="34" charset="0"/>
              </a:rPr>
              <a:t>Hem </a:t>
            </a:r>
            <a:r>
              <a:rPr kumimoji="0" lang="tr-TR" sz="2500" b="0" i="0" u="none" strike="noStrike" cap="none" normalizeH="0" baseline="0" dirty="0" err="1" smtClean="0">
                <a:ln>
                  <a:noFill/>
                </a:ln>
                <a:solidFill>
                  <a:schemeClr val="tx1"/>
                </a:solidFill>
                <a:effectLst/>
                <a:latin typeface="Arial" pitchFamily="34" charset="0"/>
                <a:cs typeface="Arial" pitchFamily="34" charset="0"/>
              </a:rPr>
              <a:t>Smmm</a:t>
            </a:r>
            <a:r>
              <a:rPr kumimoji="0" lang="tr-TR" sz="2500" b="0" i="0" u="none" strike="noStrike" cap="none" normalizeH="0" baseline="0" dirty="0" smtClean="0">
                <a:ln>
                  <a:noFill/>
                </a:ln>
                <a:solidFill>
                  <a:schemeClr val="tx1"/>
                </a:solidFill>
                <a:effectLst/>
                <a:latin typeface="Arial" pitchFamily="34" charset="0"/>
                <a:cs typeface="Arial" pitchFamily="34" charset="0"/>
              </a:rPr>
              <a:t> </a:t>
            </a:r>
            <a:r>
              <a:rPr kumimoji="0" lang="tr-TR" sz="2500" b="0" i="0" u="none" strike="noStrike" cap="none" normalizeH="0" baseline="0" dirty="0" err="1" smtClean="0">
                <a:ln>
                  <a:noFill/>
                </a:ln>
                <a:solidFill>
                  <a:schemeClr val="tx1"/>
                </a:solidFill>
                <a:effectLst/>
                <a:latin typeface="Arial" pitchFamily="34" charset="0"/>
                <a:cs typeface="Arial" pitchFamily="34" charset="0"/>
              </a:rPr>
              <a:t>lerde</a:t>
            </a:r>
            <a:r>
              <a:rPr kumimoji="0" lang="tr-TR" sz="2500" b="0" i="0" u="none" strike="noStrike" cap="none" normalizeH="0" baseline="0" dirty="0" smtClean="0">
                <a:ln>
                  <a:noFill/>
                </a:ln>
                <a:solidFill>
                  <a:schemeClr val="tx1"/>
                </a:solidFill>
                <a:effectLst/>
                <a:latin typeface="Arial" pitchFamily="34" charset="0"/>
                <a:cs typeface="Arial" pitchFamily="34" charset="0"/>
              </a:rPr>
              <a:t>,hem YMM </a:t>
            </a:r>
            <a:r>
              <a:rPr kumimoji="0" lang="tr-TR" sz="2500" b="0" i="0" u="none" strike="noStrike" cap="none" normalizeH="0" baseline="0" dirty="0" err="1" smtClean="0">
                <a:ln>
                  <a:noFill/>
                </a:ln>
                <a:solidFill>
                  <a:schemeClr val="tx1"/>
                </a:solidFill>
                <a:effectLst/>
                <a:latin typeface="Arial" pitchFamily="34" charset="0"/>
                <a:cs typeface="Arial" pitchFamily="34" charset="0"/>
              </a:rPr>
              <a:t>lerde</a:t>
            </a:r>
            <a:r>
              <a:rPr kumimoji="0" lang="tr-TR" sz="2500" b="0" i="0" u="none" strike="noStrike" cap="none" normalizeH="0" baseline="0" dirty="0" smtClean="0">
                <a:ln>
                  <a:noFill/>
                </a:ln>
                <a:solidFill>
                  <a:schemeClr val="tx1"/>
                </a:solidFill>
                <a:effectLst/>
                <a:latin typeface="Arial" pitchFamily="34" charset="0"/>
                <a:cs typeface="Arial" pitchFamily="34" charset="0"/>
              </a:rPr>
              <a:t> bağımlı çalışan oranı : % 47</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Bağımsız çalışan oranı:  % 53</a:t>
            </a:r>
            <a:r>
              <a:rPr kumimoji="0" lang="tr-TR" sz="25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839372" y="1099170"/>
            <a:ext cx="1110409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4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BAĞIMSIZ DENETİMDE ÜÇ TEMEL ESAS</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 Defterlerin VUK hükümlerine göre tutulması,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 Değerleme ve Finansal Tabloların TFRS düzenlemelerine göre yapılması,</a:t>
            </a:r>
          </a:p>
          <a:p>
            <a:pPr marL="0" marR="0" lvl="0" indent="0" defTabSz="914400" rtl="0" eaLnBrk="0" fontAlgn="base" latinLnBrk="0" hangingPunct="0">
              <a:lnSpc>
                <a:spcPct val="100000"/>
              </a:lnSpc>
              <a:spcBef>
                <a:spcPct val="0"/>
              </a:spcBef>
              <a:spcAft>
                <a:spcPct val="0"/>
              </a:spcAft>
              <a:buClrTx/>
              <a:buSzTx/>
              <a:buFontTx/>
              <a:buNone/>
              <a:tabLst/>
            </a:pP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 Hazırlanan Finansal Tabloların TDS ye göre denetlenmesi,</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941696" y="723331"/>
            <a:ext cx="10916529"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35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BAĞIMSIZ DENETİMLE İLGİLİ OTORİTELER VE YETKİLERİ</a:t>
            </a: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Türkiye’de Yetkili Otoriteler: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 Kamu Gözetimi ,Muhasebe ve Denetim Standartları Kurulu (KGK)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 Sermaye Piyasası Kurulu (SPK)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 Bankacılık Düzenleme ve Denetleme Kurulu (BDDK)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 Elektrik Piyasası Denetleme Kurulu (EPDK)</a:t>
            </a: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777922" y="887104"/>
            <a:ext cx="11000935"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sng" strike="noStrike" cap="none" normalizeH="0" baseline="0" dirty="0" smtClean="0">
                <a:ln>
                  <a:noFill/>
                </a:ln>
                <a:solidFill>
                  <a:schemeClr val="tx1"/>
                </a:solidFill>
                <a:effectLst/>
                <a:latin typeface="Calibri" pitchFamily="34" charset="0"/>
                <a:ea typeface="Calibri" pitchFamily="34" charset="0"/>
                <a:cs typeface="Calibri" pitchFamily="34" charset="0"/>
              </a:rPr>
              <a:t>BAĞIMSIZ DENETİME TABİ ŞİRKETLER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KGK kurulmadan önce SPK, BDDK ve EPDK düzenlemelerine tabi şirketler bağımsız denetim kapsamındaydılar.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Bu üç kurum bağımsız denetimle ilgili yetkili otoriteler arasında bağımsız denetimle ilgili ve yetkileri devam etse de KGK </a:t>
            </a:r>
            <a:r>
              <a:rPr kumimoji="0" lang="tr-TR" sz="20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nın</a:t>
            </a:r>
            <a:r>
              <a:rPr kumimoji="0" lang="tr-T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kuruluşundan sonra,söz konusu kurumun hazırladığı ve Bakanlar Kurulu’nun onayladığı kararlarla Bağımsız Denetime Tabi Olacak Şirketler belirlenmektedir.Bu kararlar alınırken üç kriter dikkate alınmaktadır: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cs typeface="Calibri" pitchFamily="34" charset="0"/>
              </a:rPr>
              <a:t>Aktif Toplamı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cs typeface="Calibri" pitchFamily="34" charset="0"/>
              </a:rPr>
              <a:t>Yıllık net satış hasılatı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cs typeface="Calibri" pitchFamily="34" charset="0"/>
              </a:rPr>
              <a:t>Çalışan sayısı</a:t>
            </a:r>
          </a:p>
          <a:p>
            <a:pPr marL="0" marR="0" lvl="0" indent="0" algn="just" defTabSz="914400" rtl="0" eaLnBrk="0" fontAlgn="base" latinLnBrk="0" hangingPunct="0">
              <a:lnSpc>
                <a:spcPct val="100000"/>
              </a:lnSpc>
              <a:spcBef>
                <a:spcPct val="0"/>
              </a:spcBef>
              <a:spcAft>
                <a:spcPct val="0"/>
              </a:spcAft>
              <a:buClrTx/>
              <a:buSzTx/>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Her yıl üç kriterin tutarları BKK ile belirlenmektedir.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BKK  ya göre şirketlerin denetime tabi olması için üç kriterden ikisini üst üste iki hesap dönemi sağlaması gerekir.Birbirini takip eden hesap dönemlerinde sağlanan kriterlerin aynı kriterler olması şart değildir.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982638" y="764275"/>
            <a:ext cx="9758149"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4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2014 Yılı İçin Belirlenen Kriterler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4000" b="0" i="0" u="none" strike="noStrike" cap="none" normalizeH="0" baseline="0" dirty="0" smtClean="0">
                <a:ln>
                  <a:noFill/>
                </a:ln>
                <a:solidFill>
                  <a:schemeClr val="tx1"/>
                </a:solidFill>
                <a:effectLst/>
                <a:latin typeface="Arial" pitchFamily="34" charset="0"/>
                <a:cs typeface="Arial" pitchFamily="34" charset="0"/>
              </a:rPr>
              <a:t>Aktif Toplamı 75 milyon ve üstü Türk Lirası</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4000" b="0" i="0" u="none" strike="noStrike" cap="none" normalizeH="0" baseline="0" dirty="0" smtClean="0">
                <a:ln>
                  <a:noFill/>
                </a:ln>
                <a:solidFill>
                  <a:schemeClr val="tx1"/>
                </a:solidFill>
                <a:effectLst/>
                <a:latin typeface="Arial" pitchFamily="34" charset="0"/>
                <a:cs typeface="Arial" pitchFamily="34" charset="0"/>
              </a:rPr>
              <a:t>Yıllık net satış hasılatı 150 milyon ve üstü Türk Lirası</a:t>
            </a:r>
          </a:p>
          <a:p>
            <a:pPr marL="0" marR="0" lvl="0" indent="0" algn="just" defTabSz="914400" rtl="0" eaLnBrk="0" fontAlgn="base" latinLnBrk="0" hangingPunct="0">
              <a:lnSpc>
                <a:spcPct val="100000"/>
              </a:lnSpc>
              <a:spcBef>
                <a:spcPct val="0"/>
              </a:spcBef>
              <a:spcAft>
                <a:spcPct val="0"/>
              </a:spcAft>
              <a:buClrTx/>
              <a:buSzTx/>
              <a:tabLst/>
            </a:pP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4000" b="0" i="0" u="none" strike="noStrike" cap="none" normalizeH="0" baseline="0" dirty="0" smtClean="0">
                <a:ln>
                  <a:noFill/>
                </a:ln>
                <a:solidFill>
                  <a:schemeClr val="tx1"/>
                </a:solidFill>
                <a:effectLst/>
                <a:latin typeface="Arial" pitchFamily="34" charset="0"/>
                <a:cs typeface="Arial" pitchFamily="34" charset="0"/>
              </a:rPr>
              <a:t>Çalışan sayısı 250 ve üstü</a:t>
            </a: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832513" y="1419367"/>
            <a:ext cx="10467833"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4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2014 Yılı Bağımsız Denetim Sözleşmesi Yapılma Süresi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2014 yılına ait Bağımsız Denetim Sözleşmesi ilgili kurullarda seçim yapılarak 31.12.2014 tarihine kadar yapılabilir.</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791569" y="840967"/>
            <a:ext cx="11013744"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35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İsteğe Bağlı Bağımsız Denetim :</a:t>
            </a: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Yukarıdaki yasal kriterleri taşımasalar da dileyen kurumlar ihtiyari olarak,isteğe bağlı bağımsız denetim yaptırabilirler.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Yukarıda üç kriter esas alınarak Bağımsız Denetim kapsamına alınan şirketlerin dışında SPK </a:t>
            </a:r>
            <a:r>
              <a:rPr kumimoji="0" lang="tr-TR" sz="3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nın</a:t>
            </a: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düzenleme ve denetimine tabi şirketler BDDK ‘</a:t>
            </a:r>
            <a:r>
              <a:rPr kumimoji="0" lang="tr-TR" sz="3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nın</a:t>
            </a:r>
            <a:r>
              <a:rPr kumimoji="0" lang="tr-TR" sz="3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düzenleme ve denetimine tabi şirketler ile diğer şirketler kararnamede kararnameye ekli tablolarda belirtilmiştir.</a:t>
            </a:r>
            <a:endParaRPr kumimoji="0" lang="tr-TR" sz="35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914400" y="750627"/>
            <a:ext cx="10713493" cy="5863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TÜRKİYE MUHASEBE STANDARTLARI UYGULAMASI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6102 Sayılı TTK’ </a:t>
            </a:r>
            <a:r>
              <a:rPr kumimoji="0" lang="tr-TR" sz="2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nın</a:t>
            </a: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88. Maddesine göre gerçek ve tüzel kişiler münferit ve konsolide finansal tablolarını düzenlerken Kamu Gözetimi ,Muhasebe  ve Denetim Standartları Kurumu  tarafından yayımlanan ,Türkiye Muhasebe Standartlarına ,kavramsal çerçevede yer alan muhasebe ilkelerine ve bunların ayrılmaz parçası olan yorumlara uymak ve bunları uygulamak zorundadır.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Uygulama ile ilgili düzenlemeleri yapmak KGK yetkisindedir.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Yukarıdaki TTK hükümlerine göre bütün firmalar Türkiye Muhasebe Standartlarını uygulamak zorundadır.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Kanun hükmü bu olmakla birlikte KGK aldığı kararlarla uygulamada bazı değişiklikler getirmiştir.</a:t>
            </a: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23331" y="1050877"/>
            <a:ext cx="1094550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 </a:t>
            </a:r>
            <a:r>
              <a:rPr kumimoji="0" lang="tr-TR" sz="25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17.11.2012 Tarihli Resmi Gazetede Yayımlanan 14.11.2012 Tarihli Kurul Kararı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 Bakanlar Kurulu kararıyla bağımsız denetime tabi olacak kuruluşların ve TTK 1534 üncü maddesinin ikinci fıkrasında sayılan şirketlerin Türkiye Muhasebe Standartlarını uygulamasına,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 ) Yukarıdaki kapsama dahil olmayanlar için kurumca bir belirleme yapılıncaya kadar yürürlükteki mevzuatın uygulanmasının devamına karar verilmiştir.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5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Bu karara göre yeni bir karar alınıncaya kadar Türkiye Muhasebe Standartlarının kullanılması sadece bağımsız denetim kapsamındaki kuruluşlar için zorunlu hale gelmiştir.</a:t>
            </a:r>
            <a:endParaRPr kumimoji="0" lang="tr-TR" sz="25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860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774</Words>
  <Application>Microsoft Office PowerPoint</Application>
  <PresentationFormat>Geniş ekran</PresentationFormat>
  <Paragraphs>110</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Cevdetakcakoca</dc:creator>
  <cp:lastModifiedBy>T5</cp:lastModifiedBy>
  <cp:revision>22</cp:revision>
  <dcterms:created xsi:type="dcterms:W3CDTF">2014-12-04T12:04:06Z</dcterms:created>
  <dcterms:modified xsi:type="dcterms:W3CDTF">2014-12-11T14:58:32Z</dcterms:modified>
</cp:coreProperties>
</file>