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23"/>
  </p:notesMasterIdLst>
  <p:sldIdLst>
    <p:sldId id="281" r:id="rId2"/>
    <p:sldId id="256" r:id="rId3"/>
    <p:sldId id="257" r:id="rId4"/>
    <p:sldId id="258" r:id="rId5"/>
    <p:sldId id="259" r:id="rId6"/>
    <p:sldId id="260" r:id="rId7"/>
    <p:sldId id="261" r:id="rId8"/>
    <p:sldId id="262" r:id="rId9"/>
    <p:sldId id="263" r:id="rId10"/>
    <p:sldId id="264" r:id="rId11"/>
    <p:sldId id="265" r:id="rId12"/>
    <p:sldId id="276" r:id="rId13"/>
    <p:sldId id="266" r:id="rId14"/>
    <p:sldId id="277" r:id="rId15"/>
    <p:sldId id="278" r:id="rId16"/>
    <p:sldId id="279" r:id="rId17"/>
    <p:sldId id="267" r:id="rId18"/>
    <p:sldId id="268" r:id="rId19"/>
    <p:sldId id="269" r:id="rId20"/>
    <p:sldId id="270" r:id="rId21"/>
    <p:sldId id="271"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0" autoAdjust="0"/>
    <p:restoredTop sz="94636" autoAdjust="0"/>
  </p:normalViewPr>
  <p:slideViewPr>
    <p:cSldViewPr>
      <p:cViewPr varScale="1">
        <p:scale>
          <a:sx n="106" d="100"/>
          <a:sy n="106" d="100"/>
        </p:scale>
        <p:origin x="28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9CCC7-8B90-4943-9AE8-086559130AF9}" type="datetimeFigureOut">
              <a:rPr lang="tr-TR" smtClean="0"/>
              <a:t>13.11.2018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B4DFF-3CCB-4F1A-BC0E-E0AE57C2DC8A}" type="slidenum">
              <a:rPr lang="tr-TR" smtClean="0"/>
              <a:t>‹#›</a:t>
            </a:fld>
            <a:endParaRPr lang="tr-TR"/>
          </a:p>
        </p:txBody>
      </p:sp>
    </p:spTree>
    <p:extLst>
      <p:ext uri="{BB962C8B-B14F-4D97-AF65-F5344CB8AC3E}">
        <p14:creationId xmlns:p14="http://schemas.microsoft.com/office/powerpoint/2010/main" val="146196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8366B22-6C09-43A0-92F0-0A0089E147A4}"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112735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366B22-6C09-43A0-92F0-0A0089E147A4}"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23421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366B22-6C09-43A0-92F0-0A0089E147A4}"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254122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366B22-6C09-43A0-92F0-0A0089E147A4}"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395433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8366B22-6C09-43A0-92F0-0A0089E147A4}"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6012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8366B22-6C09-43A0-92F0-0A0089E147A4}" type="datetimeFigureOut">
              <a:rPr lang="tr-TR" smtClean="0"/>
              <a:t>13.11.2018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35529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8366B22-6C09-43A0-92F0-0A0089E147A4}" type="datetimeFigureOut">
              <a:rPr lang="tr-TR" smtClean="0"/>
              <a:t>13.11.2018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301148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8366B22-6C09-43A0-92F0-0A0089E147A4}" type="datetimeFigureOut">
              <a:rPr lang="tr-TR" smtClean="0"/>
              <a:t>13.11.2018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66177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66B22-6C09-43A0-92F0-0A0089E147A4}" type="datetimeFigureOut">
              <a:rPr lang="tr-TR" smtClean="0"/>
              <a:t>13.11.2018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372489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366B22-6C09-43A0-92F0-0A0089E147A4}" type="datetimeFigureOut">
              <a:rPr lang="tr-TR" smtClean="0"/>
              <a:t>13.11.2018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308538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366B22-6C09-43A0-92F0-0A0089E147A4}" type="datetimeFigureOut">
              <a:rPr lang="tr-TR" smtClean="0"/>
              <a:t>13.11.2018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83A3E2-7D5C-4861-97E7-24C664634829}" type="slidenum">
              <a:rPr lang="tr-TR" smtClean="0"/>
              <a:t>‹#›</a:t>
            </a:fld>
            <a:endParaRPr lang="tr-TR"/>
          </a:p>
        </p:txBody>
      </p:sp>
    </p:spTree>
    <p:extLst>
      <p:ext uri="{BB962C8B-B14F-4D97-AF65-F5344CB8AC3E}">
        <p14:creationId xmlns:p14="http://schemas.microsoft.com/office/powerpoint/2010/main" val="352404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99000">
              <a:srgbClr val="D6E6F5"/>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66B22-6C09-43A0-92F0-0A0089E147A4}" type="datetimeFigureOut">
              <a:rPr lang="tr-TR" smtClean="0"/>
              <a:t>13.11.2018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3A3E2-7D5C-4861-97E7-24C664634829}" type="slidenum">
              <a:rPr lang="tr-TR" smtClean="0"/>
              <a:t>‹#›</a:t>
            </a:fld>
            <a:endParaRPr lang="tr-TR"/>
          </a:p>
        </p:txBody>
      </p:sp>
    </p:spTree>
    <p:extLst>
      <p:ext uri="{BB962C8B-B14F-4D97-AF65-F5344CB8AC3E}">
        <p14:creationId xmlns:p14="http://schemas.microsoft.com/office/powerpoint/2010/main" val="92747922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Yer Tutucusu 4"/>
          <p:cNvPicPr>
            <a:picLocks noChangeAspect="1"/>
          </p:cNvPicPr>
          <p:nvPr/>
        </p:nvPicPr>
        <p:blipFill>
          <a:blip r:embed="rId2">
            <a:extLst>
              <a:ext uri="{28A0092B-C50C-407E-A947-70E740481C1C}">
                <a14:useLocalDpi xmlns:a14="http://schemas.microsoft.com/office/drawing/2010/main" val="0"/>
              </a:ext>
            </a:extLst>
          </a:blip>
          <a:srcRect t="7770" b="7770"/>
          <a:stretch>
            <a:fillRect/>
          </a:stretch>
        </p:blipFill>
        <p:spPr>
          <a:xfrm>
            <a:off x="457200" y="857250"/>
            <a:ext cx="9144000" cy="5143500"/>
          </a:xfrm>
          <a:prstGeom prst="rect">
            <a:avLst/>
          </a:prstGeom>
          <a:blipFill>
            <a:blip r:embed="rId3"/>
            <a:stretch>
              <a:fillRect/>
            </a:stretch>
          </a:blip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963" y="685801"/>
            <a:ext cx="66151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026" y="857250"/>
            <a:ext cx="6962775"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229" y="844549"/>
            <a:ext cx="3992563"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1" y="844549"/>
            <a:ext cx="4303713"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844549"/>
            <a:ext cx="35814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5"/>
          <p:cNvGrpSpPr/>
          <p:nvPr/>
        </p:nvGrpSpPr>
        <p:grpSpPr>
          <a:xfrm>
            <a:off x="163029" y="4231308"/>
            <a:ext cx="3682649" cy="1625140"/>
            <a:chOff x="1093171" y="1759180"/>
            <a:chExt cx="3682649" cy="1625140"/>
          </a:xfrm>
        </p:grpSpPr>
        <p:sp>
          <p:nvSpPr>
            <p:cNvPr id="24" name="Freeform 7"/>
            <p:cNvSpPr>
              <a:spLocks/>
            </p:cNvSpPr>
            <p:nvPr/>
          </p:nvSpPr>
          <p:spPr bwMode="auto">
            <a:xfrm rot="5400000">
              <a:off x="2915674" y="1804194"/>
              <a:ext cx="1625140" cy="1535112"/>
            </a:xfrm>
            <a:custGeom>
              <a:avLst/>
              <a:gdLst>
                <a:gd name="T0" fmla="*/ 359 w 1408"/>
                <a:gd name="T1" fmla="*/ 1318 h 1331"/>
                <a:gd name="T2" fmla="*/ 297 w 1408"/>
                <a:gd name="T3" fmla="*/ 1280 h 1331"/>
                <a:gd name="T4" fmla="*/ 240 w 1408"/>
                <a:gd name="T5" fmla="*/ 1234 h 1331"/>
                <a:gd name="T6" fmla="*/ 189 w 1408"/>
                <a:gd name="T7" fmla="*/ 1184 h 1331"/>
                <a:gd name="T8" fmla="*/ 141 w 1408"/>
                <a:gd name="T9" fmla="*/ 1128 h 1331"/>
                <a:gd name="T10" fmla="*/ 101 w 1408"/>
                <a:gd name="T11" fmla="*/ 1066 h 1331"/>
                <a:gd name="T12" fmla="*/ 66 w 1408"/>
                <a:gd name="T13" fmla="*/ 1002 h 1331"/>
                <a:gd name="T14" fmla="*/ 39 w 1408"/>
                <a:gd name="T15" fmla="*/ 934 h 1331"/>
                <a:gd name="T16" fmla="*/ 18 w 1408"/>
                <a:gd name="T17" fmla="*/ 862 h 1331"/>
                <a:gd name="T18" fmla="*/ 5 w 1408"/>
                <a:gd name="T19" fmla="*/ 787 h 1331"/>
                <a:gd name="T20" fmla="*/ 0 w 1408"/>
                <a:gd name="T21" fmla="*/ 711 h 1331"/>
                <a:gd name="T22" fmla="*/ 3 w 1408"/>
                <a:gd name="T23" fmla="*/ 649 h 1331"/>
                <a:gd name="T24" fmla="*/ 19 w 1408"/>
                <a:gd name="T25" fmla="*/ 543 h 1331"/>
                <a:gd name="T26" fmla="*/ 50 w 1408"/>
                <a:gd name="T27" fmla="*/ 444 h 1331"/>
                <a:gd name="T28" fmla="*/ 95 w 1408"/>
                <a:gd name="T29" fmla="*/ 352 h 1331"/>
                <a:gd name="T30" fmla="*/ 152 w 1408"/>
                <a:gd name="T31" fmla="*/ 267 h 1331"/>
                <a:gd name="T32" fmla="*/ 221 w 1408"/>
                <a:gd name="T33" fmla="*/ 192 h 1331"/>
                <a:gd name="T34" fmla="*/ 299 w 1408"/>
                <a:gd name="T35" fmla="*/ 129 h 1331"/>
                <a:gd name="T36" fmla="*/ 386 w 1408"/>
                <a:gd name="T37" fmla="*/ 77 h 1331"/>
                <a:gd name="T38" fmla="*/ 481 w 1408"/>
                <a:gd name="T39" fmla="*/ 37 h 1331"/>
                <a:gd name="T40" fmla="*/ 582 w 1408"/>
                <a:gd name="T41" fmla="*/ 12 h 1331"/>
                <a:gd name="T42" fmla="*/ 688 w 1408"/>
                <a:gd name="T43" fmla="*/ 0 h 1331"/>
                <a:gd name="T44" fmla="*/ 760 w 1408"/>
                <a:gd name="T45" fmla="*/ 3 h 1331"/>
                <a:gd name="T46" fmla="*/ 866 w 1408"/>
                <a:gd name="T47" fmla="*/ 19 h 1331"/>
                <a:gd name="T48" fmla="*/ 965 w 1408"/>
                <a:gd name="T49" fmla="*/ 50 h 1331"/>
                <a:gd name="T50" fmla="*/ 1058 w 1408"/>
                <a:gd name="T51" fmla="*/ 95 h 1331"/>
                <a:gd name="T52" fmla="*/ 1141 w 1408"/>
                <a:gd name="T53" fmla="*/ 153 h 1331"/>
                <a:gd name="T54" fmla="*/ 1216 w 1408"/>
                <a:gd name="T55" fmla="*/ 221 h 1331"/>
                <a:gd name="T56" fmla="*/ 1279 w 1408"/>
                <a:gd name="T57" fmla="*/ 300 h 1331"/>
                <a:gd name="T58" fmla="*/ 1332 w 1408"/>
                <a:gd name="T59" fmla="*/ 387 h 1331"/>
                <a:gd name="T60" fmla="*/ 1371 w 1408"/>
                <a:gd name="T61" fmla="*/ 482 h 1331"/>
                <a:gd name="T62" fmla="*/ 1398 w 1408"/>
                <a:gd name="T63" fmla="*/ 583 h 1331"/>
                <a:gd name="T64" fmla="*/ 1408 w 1408"/>
                <a:gd name="T65" fmla="*/ 689 h 1331"/>
                <a:gd name="T66" fmla="*/ 1406 w 1408"/>
                <a:gd name="T67" fmla="*/ 750 h 1331"/>
                <a:gd name="T68" fmla="*/ 1398 w 1408"/>
                <a:gd name="T69" fmla="*/ 822 h 1331"/>
                <a:gd name="T70" fmla="*/ 1383 w 1408"/>
                <a:gd name="T71" fmla="*/ 893 h 1331"/>
                <a:gd name="T72" fmla="*/ 1360 w 1408"/>
                <a:gd name="T73" fmla="*/ 959 h 1331"/>
                <a:gd name="T74" fmla="*/ 1332 w 1408"/>
                <a:gd name="T75" fmla="*/ 1024 h 1331"/>
                <a:gd name="T76" fmla="*/ 1297 w 1408"/>
                <a:gd name="T77" fmla="*/ 1084 h 1331"/>
                <a:gd name="T78" fmla="*/ 1257 w 1408"/>
                <a:gd name="T79" fmla="*/ 1140 h 1331"/>
                <a:gd name="T80" fmla="*/ 1212 w 1408"/>
                <a:gd name="T81" fmla="*/ 1192 h 1331"/>
                <a:gd name="T82" fmla="*/ 1126 w 1408"/>
                <a:gd name="T83" fmla="*/ 1268 h 1331"/>
                <a:gd name="T84" fmla="*/ 1069 w 1408"/>
                <a:gd name="T85" fmla="*/ 1307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8" h="1331">
                  <a:moveTo>
                    <a:pt x="380" y="1331"/>
                  </a:moveTo>
                  <a:lnTo>
                    <a:pt x="380" y="1331"/>
                  </a:lnTo>
                  <a:lnTo>
                    <a:pt x="359" y="1318"/>
                  </a:lnTo>
                  <a:lnTo>
                    <a:pt x="338" y="1306"/>
                  </a:lnTo>
                  <a:lnTo>
                    <a:pt x="317" y="1293"/>
                  </a:lnTo>
                  <a:lnTo>
                    <a:pt x="297" y="1280"/>
                  </a:lnTo>
                  <a:lnTo>
                    <a:pt x="278" y="1265"/>
                  </a:lnTo>
                  <a:lnTo>
                    <a:pt x="258" y="1250"/>
                  </a:lnTo>
                  <a:lnTo>
                    <a:pt x="240" y="1234"/>
                  </a:lnTo>
                  <a:lnTo>
                    <a:pt x="222" y="1217"/>
                  </a:lnTo>
                  <a:lnTo>
                    <a:pt x="205" y="1201"/>
                  </a:lnTo>
                  <a:lnTo>
                    <a:pt x="189" y="1184"/>
                  </a:lnTo>
                  <a:lnTo>
                    <a:pt x="172" y="1165"/>
                  </a:lnTo>
                  <a:lnTo>
                    <a:pt x="156" y="1146"/>
                  </a:lnTo>
                  <a:lnTo>
                    <a:pt x="141" y="1128"/>
                  </a:lnTo>
                  <a:lnTo>
                    <a:pt x="127" y="1108"/>
                  </a:lnTo>
                  <a:lnTo>
                    <a:pt x="114" y="1088"/>
                  </a:lnTo>
                  <a:lnTo>
                    <a:pt x="101" y="1066"/>
                  </a:lnTo>
                  <a:lnTo>
                    <a:pt x="89" y="1045"/>
                  </a:lnTo>
                  <a:lnTo>
                    <a:pt x="78" y="1024"/>
                  </a:lnTo>
                  <a:lnTo>
                    <a:pt x="66" y="1002"/>
                  </a:lnTo>
                  <a:lnTo>
                    <a:pt x="57" y="979"/>
                  </a:lnTo>
                  <a:lnTo>
                    <a:pt x="48" y="957"/>
                  </a:lnTo>
                  <a:lnTo>
                    <a:pt x="39" y="934"/>
                  </a:lnTo>
                  <a:lnTo>
                    <a:pt x="32" y="911"/>
                  </a:lnTo>
                  <a:lnTo>
                    <a:pt x="24" y="886"/>
                  </a:lnTo>
                  <a:lnTo>
                    <a:pt x="18" y="862"/>
                  </a:lnTo>
                  <a:lnTo>
                    <a:pt x="13" y="837"/>
                  </a:lnTo>
                  <a:lnTo>
                    <a:pt x="9" y="812"/>
                  </a:lnTo>
                  <a:lnTo>
                    <a:pt x="5" y="787"/>
                  </a:lnTo>
                  <a:lnTo>
                    <a:pt x="3" y="762"/>
                  </a:lnTo>
                  <a:lnTo>
                    <a:pt x="2" y="736"/>
                  </a:lnTo>
                  <a:lnTo>
                    <a:pt x="0" y="711"/>
                  </a:lnTo>
                  <a:lnTo>
                    <a:pt x="2" y="685"/>
                  </a:lnTo>
                  <a:lnTo>
                    <a:pt x="2" y="685"/>
                  </a:lnTo>
                  <a:lnTo>
                    <a:pt x="3" y="649"/>
                  </a:lnTo>
                  <a:lnTo>
                    <a:pt x="7" y="613"/>
                  </a:lnTo>
                  <a:lnTo>
                    <a:pt x="13" y="578"/>
                  </a:lnTo>
                  <a:lnTo>
                    <a:pt x="19" y="543"/>
                  </a:lnTo>
                  <a:lnTo>
                    <a:pt x="28" y="509"/>
                  </a:lnTo>
                  <a:lnTo>
                    <a:pt x="39" y="477"/>
                  </a:lnTo>
                  <a:lnTo>
                    <a:pt x="50" y="444"/>
                  </a:lnTo>
                  <a:lnTo>
                    <a:pt x="64" y="412"/>
                  </a:lnTo>
                  <a:lnTo>
                    <a:pt x="79" y="382"/>
                  </a:lnTo>
                  <a:lnTo>
                    <a:pt x="95" y="352"/>
                  </a:lnTo>
                  <a:lnTo>
                    <a:pt x="114" y="322"/>
                  </a:lnTo>
                  <a:lnTo>
                    <a:pt x="132" y="295"/>
                  </a:lnTo>
                  <a:lnTo>
                    <a:pt x="152" y="267"/>
                  </a:lnTo>
                  <a:lnTo>
                    <a:pt x="175" y="241"/>
                  </a:lnTo>
                  <a:lnTo>
                    <a:pt x="197" y="216"/>
                  </a:lnTo>
                  <a:lnTo>
                    <a:pt x="221" y="192"/>
                  </a:lnTo>
                  <a:lnTo>
                    <a:pt x="247" y="170"/>
                  </a:lnTo>
                  <a:lnTo>
                    <a:pt x="273" y="149"/>
                  </a:lnTo>
                  <a:lnTo>
                    <a:pt x="299" y="129"/>
                  </a:lnTo>
                  <a:lnTo>
                    <a:pt x="328" y="110"/>
                  </a:lnTo>
                  <a:lnTo>
                    <a:pt x="357" y="93"/>
                  </a:lnTo>
                  <a:lnTo>
                    <a:pt x="386" y="77"/>
                  </a:lnTo>
                  <a:lnTo>
                    <a:pt x="418" y="62"/>
                  </a:lnTo>
                  <a:lnTo>
                    <a:pt x="449" y="48"/>
                  </a:lnTo>
                  <a:lnTo>
                    <a:pt x="481" y="37"/>
                  </a:lnTo>
                  <a:lnTo>
                    <a:pt x="515" y="27"/>
                  </a:lnTo>
                  <a:lnTo>
                    <a:pt x="548" y="18"/>
                  </a:lnTo>
                  <a:lnTo>
                    <a:pt x="582" y="12"/>
                  </a:lnTo>
                  <a:lnTo>
                    <a:pt x="617" y="5"/>
                  </a:lnTo>
                  <a:lnTo>
                    <a:pt x="653" y="3"/>
                  </a:lnTo>
                  <a:lnTo>
                    <a:pt x="688" y="0"/>
                  </a:lnTo>
                  <a:lnTo>
                    <a:pt x="724" y="0"/>
                  </a:lnTo>
                  <a:lnTo>
                    <a:pt x="724" y="0"/>
                  </a:lnTo>
                  <a:lnTo>
                    <a:pt x="760" y="3"/>
                  </a:lnTo>
                  <a:lnTo>
                    <a:pt x="796" y="7"/>
                  </a:lnTo>
                  <a:lnTo>
                    <a:pt x="831" y="12"/>
                  </a:lnTo>
                  <a:lnTo>
                    <a:pt x="866" y="19"/>
                  </a:lnTo>
                  <a:lnTo>
                    <a:pt x="899" y="28"/>
                  </a:lnTo>
                  <a:lnTo>
                    <a:pt x="933" y="39"/>
                  </a:lnTo>
                  <a:lnTo>
                    <a:pt x="965" y="50"/>
                  </a:lnTo>
                  <a:lnTo>
                    <a:pt x="997" y="64"/>
                  </a:lnTo>
                  <a:lnTo>
                    <a:pt x="1028" y="79"/>
                  </a:lnTo>
                  <a:lnTo>
                    <a:pt x="1058" y="95"/>
                  </a:lnTo>
                  <a:lnTo>
                    <a:pt x="1086" y="114"/>
                  </a:lnTo>
                  <a:lnTo>
                    <a:pt x="1114" y="133"/>
                  </a:lnTo>
                  <a:lnTo>
                    <a:pt x="1141" y="153"/>
                  </a:lnTo>
                  <a:lnTo>
                    <a:pt x="1167" y="175"/>
                  </a:lnTo>
                  <a:lnTo>
                    <a:pt x="1192" y="197"/>
                  </a:lnTo>
                  <a:lnTo>
                    <a:pt x="1216" y="221"/>
                  </a:lnTo>
                  <a:lnTo>
                    <a:pt x="1238" y="247"/>
                  </a:lnTo>
                  <a:lnTo>
                    <a:pt x="1259" y="274"/>
                  </a:lnTo>
                  <a:lnTo>
                    <a:pt x="1279" y="300"/>
                  </a:lnTo>
                  <a:lnTo>
                    <a:pt x="1298" y="328"/>
                  </a:lnTo>
                  <a:lnTo>
                    <a:pt x="1315" y="357"/>
                  </a:lnTo>
                  <a:lnTo>
                    <a:pt x="1332" y="387"/>
                  </a:lnTo>
                  <a:lnTo>
                    <a:pt x="1346" y="418"/>
                  </a:lnTo>
                  <a:lnTo>
                    <a:pt x="1360" y="449"/>
                  </a:lnTo>
                  <a:lnTo>
                    <a:pt x="1371" y="482"/>
                  </a:lnTo>
                  <a:lnTo>
                    <a:pt x="1381" y="515"/>
                  </a:lnTo>
                  <a:lnTo>
                    <a:pt x="1390" y="549"/>
                  </a:lnTo>
                  <a:lnTo>
                    <a:pt x="1398" y="583"/>
                  </a:lnTo>
                  <a:lnTo>
                    <a:pt x="1403" y="618"/>
                  </a:lnTo>
                  <a:lnTo>
                    <a:pt x="1405" y="654"/>
                  </a:lnTo>
                  <a:lnTo>
                    <a:pt x="1408" y="689"/>
                  </a:lnTo>
                  <a:lnTo>
                    <a:pt x="1408" y="725"/>
                  </a:lnTo>
                  <a:lnTo>
                    <a:pt x="1408" y="725"/>
                  </a:lnTo>
                  <a:lnTo>
                    <a:pt x="1406" y="750"/>
                  </a:lnTo>
                  <a:lnTo>
                    <a:pt x="1404" y="775"/>
                  </a:lnTo>
                  <a:lnTo>
                    <a:pt x="1401" y="798"/>
                  </a:lnTo>
                  <a:lnTo>
                    <a:pt x="1398" y="822"/>
                  </a:lnTo>
                  <a:lnTo>
                    <a:pt x="1394" y="846"/>
                  </a:lnTo>
                  <a:lnTo>
                    <a:pt x="1388" y="869"/>
                  </a:lnTo>
                  <a:lnTo>
                    <a:pt x="1383" y="893"/>
                  </a:lnTo>
                  <a:lnTo>
                    <a:pt x="1375" y="916"/>
                  </a:lnTo>
                  <a:lnTo>
                    <a:pt x="1368" y="938"/>
                  </a:lnTo>
                  <a:lnTo>
                    <a:pt x="1360" y="959"/>
                  </a:lnTo>
                  <a:lnTo>
                    <a:pt x="1351" y="982"/>
                  </a:lnTo>
                  <a:lnTo>
                    <a:pt x="1342" y="1003"/>
                  </a:lnTo>
                  <a:lnTo>
                    <a:pt x="1332" y="1024"/>
                  </a:lnTo>
                  <a:lnTo>
                    <a:pt x="1320" y="1044"/>
                  </a:lnTo>
                  <a:lnTo>
                    <a:pt x="1309" y="1064"/>
                  </a:lnTo>
                  <a:lnTo>
                    <a:pt x="1297" y="1084"/>
                  </a:lnTo>
                  <a:lnTo>
                    <a:pt x="1284" y="1104"/>
                  </a:lnTo>
                  <a:lnTo>
                    <a:pt x="1271" y="1123"/>
                  </a:lnTo>
                  <a:lnTo>
                    <a:pt x="1257" y="1140"/>
                  </a:lnTo>
                  <a:lnTo>
                    <a:pt x="1242" y="1159"/>
                  </a:lnTo>
                  <a:lnTo>
                    <a:pt x="1227" y="1176"/>
                  </a:lnTo>
                  <a:lnTo>
                    <a:pt x="1212" y="1192"/>
                  </a:lnTo>
                  <a:lnTo>
                    <a:pt x="1178" y="1225"/>
                  </a:lnTo>
                  <a:lnTo>
                    <a:pt x="1144" y="1255"/>
                  </a:lnTo>
                  <a:lnTo>
                    <a:pt x="1126" y="1268"/>
                  </a:lnTo>
                  <a:lnTo>
                    <a:pt x="1107" y="1282"/>
                  </a:lnTo>
                  <a:lnTo>
                    <a:pt x="1088" y="1295"/>
                  </a:lnTo>
                  <a:lnTo>
                    <a:pt x="1069" y="1307"/>
                  </a:lnTo>
                  <a:lnTo>
                    <a:pt x="1049" y="1320"/>
                  </a:lnTo>
                  <a:lnTo>
                    <a:pt x="1028" y="1330"/>
                  </a:lnTo>
                </a:path>
              </a:pathLst>
            </a:custGeom>
            <a:noFill/>
            <a:ln w="12700">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TextBox 7"/>
            <p:cNvSpPr txBox="1"/>
            <p:nvPr/>
          </p:nvSpPr>
          <p:spPr>
            <a:xfrm>
              <a:off x="1093171" y="2217807"/>
              <a:ext cx="3682649" cy="707886"/>
            </a:xfrm>
            <a:prstGeom prst="rect">
              <a:avLst/>
            </a:prstGeom>
            <a:noFill/>
          </p:spPr>
          <p:txBody>
            <a:bodyPr wrap="square" rtlCol="0">
              <a:spAutoFit/>
            </a:bodyPr>
            <a:lstStyle/>
            <a:p>
              <a:pPr algn="ctr"/>
              <a:r>
                <a:rPr lang="tr-TR" sz="2000" dirty="0" smtClean="0">
                  <a:solidFill>
                    <a:srgbClr val="00B0F0"/>
                  </a:solidFill>
                  <a:latin typeface="Source Sans Pro Black" pitchFamily="34" charset="0"/>
                </a:rPr>
                <a:t>Ülkemizde Bağımsız </a:t>
              </a:r>
            </a:p>
            <a:p>
              <a:pPr algn="ctr"/>
              <a:r>
                <a:rPr lang="tr-TR" sz="2000" dirty="0" smtClean="0">
                  <a:solidFill>
                    <a:srgbClr val="00B0F0"/>
                  </a:solidFill>
                  <a:latin typeface="Source Sans Pro Black" pitchFamily="34" charset="0"/>
                </a:rPr>
                <a:t>Denetim </a:t>
              </a:r>
              <a:r>
                <a:rPr lang="tr-TR" sz="2000" dirty="0" smtClean="0">
                  <a:solidFill>
                    <a:srgbClr val="00B0F0"/>
                  </a:solidFill>
                  <a:latin typeface="Source Sans Pro Black" pitchFamily="34" charset="0"/>
                </a:rPr>
                <a:t>Uygulamaları</a:t>
              </a:r>
              <a:endParaRPr lang="en-US" sz="2000" dirty="0">
                <a:solidFill>
                  <a:srgbClr val="00B0F0"/>
                </a:solidFill>
                <a:latin typeface="Source Sans Pro ExtraLight" pitchFamily="34" charset="0"/>
              </a:endParaRPr>
            </a:p>
          </p:txBody>
        </p:sp>
      </p:grpSp>
      <p:pic>
        <p:nvPicPr>
          <p:cNvPr id="12" name="Picture 2" descr="C:\Users\Win7\Desktop\HEDİYE--TIĞOĞLU 06.03.2015\DURUM BAĞ.DEN.YMM A.Ş\logo.png"/>
          <p:cNvPicPr>
            <a:picLocks noChangeAspect="1" noChangeArrowheads="1"/>
          </p:cNvPicPr>
          <p:nvPr/>
        </p:nvPicPr>
        <p:blipFill rotWithShape="1">
          <a:blip r:embed="rId9">
            <a:extLst>
              <a:ext uri="{28A0092B-C50C-407E-A947-70E740481C1C}">
                <a14:useLocalDpi xmlns:a14="http://schemas.microsoft.com/office/drawing/2010/main" val="0"/>
              </a:ext>
            </a:extLst>
          </a:blip>
          <a:srcRect l="1" r="41420" b="6046"/>
          <a:stretch/>
        </p:blipFill>
        <p:spPr bwMode="auto">
          <a:xfrm>
            <a:off x="6228184" y="908720"/>
            <a:ext cx="2592288"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1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500" fill="hold"/>
                                        <p:tgtEl>
                                          <p:spTgt spid="1026"/>
                                        </p:tgtEl>
                                        <p:attrNameLst>
                                          <p:attrName>ppt_x</p:attrName>
                                        </p:attrNameLst>
                                      </p:cBhvr>
                                      <p:tavLst>
                                        <p:tav tm="0">
                                          <p:val>
                                            <p:strVal val="0-#ppt_w/2"/>
                                          </p:val>
                                        </p:tav>
                                        <p:tav tm="100000">
                                          <p:val>
                                            <p:strVal val="#ppt_x"/>
                                          </p:val>
                                        </p:tav>
                                      </p:tavLst>
                                    </p:anim>
                                    <p:anim calcmode="lin" valueType="num">
                                      <p:cBhvr additive="base">
                                        <p:cTn id="8" dur="1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1500" fill="hold"/>
                                        <p:tgtEl>
                                          <p:spTgt spid="1027"/>
                                        </p:tgtEl>
                                        <p:attrNameLst>
                                          <p:attrName>ppt_x</p:attrName>
                                        </p:attrNameLst>
                                      </p:cBhvr>
                                      <p:tavLst>
                                        <p:tav tm="0">
                                          <p:val>
                                            <p:strVal val="1+#ppt_w/2"/>
                                          </p:val>
                                        </p:tav>
                                        <p:tav tm="100000">
                                          <p:val>
                                            <p:strVal val="#ppt_x"/>
                                          </p:val>
                                        </p:tav>
                                      </p:tavLst>
                                    </p:anim>
                                    <p:anim calcmode="lin" valueType="num">
                                      <p:cBhvr additive="base">
                                        <p:cTn id="12" dur="1500" fill="hold"/>
                                        <p:tgtEl>
                                          <p:spTgt spid="1027"/>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1000"/>
                                        <p:tgtEl>
                                          <p:spTgt spid="20"/>
                                        </p:tgtEl>
                                      </p:cBhvr>
                                    </p:animEffect>
                                  </p:childTnLst>
                                </p:cTn>
                              </p:par>
                              <p:par>
                                <p:cTn id="16" presetID="2" presetClass="entr" presetSubtype="2" fill="hold" nodeType="withEffect">
                                  <p:stCondLst>
                                    <p:cond delay="20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1250" fill="hold"/>
                                        <p:tgtEl>
                                          <p:spTgt spid="1030"/>
                                        </p:tgtEl>
                                        <p:attrNameLst>
                                          <p:attrName>ppt_x</p:attrName>
                                        </p:attrNameLst>
                                      </p:cBhvr>
                                      <p:tavLst>
                                        <p:tav tm="0">
                                          <p:val>
                                            <p:strVal val="1+#ppt_w/2"/>
                                          </p:val>
                                        </p:tav>
                                        <p:tav tm="100000">
                                          <p:val>
                                            <p:strVal val="#ppt_x"/>
                                          </p:val>
                                        </p:tav>
                                      </p:tavLst>
                                    </p:anim>
                                    <p:anim calcmode="lin" valueType="num">
                                      <p:cBhvr additive="base">
                                        <p:cTn id="19" dur="1250" fill="hold"/>
                                        <p:tgtEl>
                                          <p:spTgt spid="103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3000" fill="hold"/>
                                        <p:tgtEl>
                                          <p:spTgt spid="1028"/>
                                        </p:tgtEl>
                                        <p:attrNameLst>
                                          <p:attrName>ppt_x</p:attrName>
                                        </p:attrNameLst>
                                      </p:cBhvr>
                                      <p:tavLst>
                                        <p:tav tm="0">
                                          <p:val>
                                            <p:strVal val="0-#ppt_w/2"/>
                                          </p:val>
                                        </p:tav>
                                        <p:tav tm="100000">
                                          <p:val>
                                            <p:strVal val="#ppt_x"/>
                                          </p:val>
                                        </p:tav>
                                      </p:tavLst>
                                    </p:anim>
                                    <p:anim calcmode="lin" valueType="num">
                                      <p:cBhvr additive="base">
                                        <p:cTn id="23" dur="3000" fill="hold"/>
                                        <p:tgtEl>
                                          <p:spTgt spid="102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029"/>
                                        </p:tgtEl>
                                        <p:attrNameLst>
                                          <p:attrName>style.visibility</p:attrName>
                                        </p:attrNameLst>
                                      </p:cBhvr>
                                      <p:to>
                                        <p:strVal val="visible"/>
                                      </p:to>
                                    </p:set>
                                    <p:anim calcmode="lin" valueType="num">
                                      <p:cBhvr additive="base">
                                        <p:cTn id="26" dur="3000" fill="hold"/>
                                        <p:tgtEl>
                                          <p:spTgt spid="1029"/>
                                        </p:tgtEl>
                                        <p:attrNameLst>
                                          <p:attrName>ppt_x</p:attrName>
                                        </p:attrNameLst>
                                      </p:cBhvr>
                                      <p:tavLst>
                                        <p:tav tm="0">
                                          <p:val>
                                            <p:strVal val="1+#ppt_w/2"/>
                                          </p:val>
                                        </p:tav>
                                        <p:tav tm="100000">
                                          <p:val>
                                            <p:strVal val="#ppt_x"/>
                                          </p:val>
                                        </p:tav>
                                      </p:tavLst>
                                    </p:anim>
                                    <p:anim calcmode="lin" valueType="num">
                                      <p:cBhvr additive="base">
                                        <p:cTn id="27" dur="3000" fill="hold"/>
                                        <p:tgtEl>
                                          <p:spTgt spid="1029"/>
                                        </p:tgtEl>
                                        <p:attrNameLst>
                                          <p:attrName>ppt_y</p:attrName>
                                        </p:attrNameLst>
                                      </p:cBhvr>
                                      <p:tavLst>
                                        <p:tav tm="0">
                                          <p:val>
                                            <p:strVal val="#ppt_y"/>
                                          </p:val>
                                        </p:tav>
                                        <p:tav tm="100000">
                                          <p:val>
                                            <p:strVal val="#ppt_y"/>
                                          </p:val>
                                        </p:tav>
                                      </p:tavLst>
                                    </p:anim>
                                  </p:childTnLst>
                                </p:cTn>
                              </p:par>
                              <p:par>
                                <p:cTn id="28" presetID="42" presetClass="entr" presetSubtype="0" fill="hold" nodeType="withEffect">
                                  <p:stCondLst>
                                    <p:cond delay="18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750"/>
                                        <p:tgtEl>
                                          <p:spTgt spid="23"/>
                                        </p:tgtEl>
                                      </p:cBhvr>
                                    </p:animEffect>
                                    <p:anim calcmode="lin" valueType="num">
                                      <p:cBhvr>
                                        <p:cTn id="31" dur="1750" fill="hold"/>
                                        <p:tgtEl>
                                          <p:spTgt spid="23"/>
                                        </p:tgtEl>
                                        <p:attrNameLst>
                                          <p:attrName>ppt_x</p:attrName>
                                        </p:attrNameLst>
                                      </p:cBhvr>
                                      <p:tavLst>
                                        <p:tav tm="0">
                                          <p:val>
                                            <p:strVal val="#ppt_x"/>
                                          </p:val>
                                        </p:tav>
                                        <p:tav tm="100000">
                                          <p:val>
                                            <p:strVal val="#ppt_x"/>
                                          </p:val>
                                        </p:tav>
                                      </p:tavLst>
                                    </p:anim>
                                    <p:anim calcmode="lin" valueType="num">
                                      <p:cBhvr>
                                        <p:cTn id="32" dur="1750" fill="hold"/>
                                        <p:tgtEl>
                                          <p:spTgt spid="2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17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750"/>
                                        <p:tgtEl>
                                          <p:spTgt spid="12"/>
                                        </p:tgtEl>
                                      </p:cBhvr>
                                    </p:animEffect>
                                    <p:anim calcmode="lin" valueType="num">
                                      <p:cBhvr>
                                        <p:cTn id="36" dur="1750" fill="hold"/>
                                        <p:tgtEl>
                                          <p:spTgt spid="12"/>
                                        </p:tgtEl>
                                        <p:attrNameLst>
                                          <p:attrName>ppt_x</p:attrName>
                                        </p:attrNameLst>
                                      </p:cBhvr>
                                      <p:tavLst>
                                        <p:tav tm="0">
                                          <p:val>
                                            <p:strVal val="#ppt_x"/>
                                          </p:val>
                                        </p:tav>
                                        <p:tav tm="100000">
                                          <p:val>
                                            <p:strVal val="#ppt_x"/>
                                          </p:val>
                                        </p:tav>
                                      </p:tavLst>
                                    </p:anim>
                                    <p:anim calcmode="lin" valueType="num">
                                      <p:cBhvr>
                                        <p:cTn id="37"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99591" y="1556793"/>
            <a:ext cx="7879261" cy="4708981"/>
          </a:xfrm>
          <a:prstGeom prst="rect">
            <a:avLst/>
          </a:prstGeom>
        </p:spPr>
        <p:txBody>
          <a:bodyPr wrap="square">
            <a:spAutoFit/>
          </a:bodyPr>
          <a:lstStyle/>
          <a:p>
            <a:r>
              <a:rPr lang="tr-TR" sz="2000" b="1" u="sng" dirty="0"/>
              <a:t>Şirket halindeki denetçilerin denetim yapabilmesi: </a:t>
            </a:r>
            <a:endParaRPr lang="tr-TR" sz="2000" b="1" u="sng" dirty="0" smtClean="0"/>
          </a:p>
          <a:p>
            <a:endParaRPr lang="tr-TR" sz="2000" dirty="0"/>
          </a:p>
          <a:p>
            <a:r>
              <a:rPr lang="tr-TR" sz="2000" dirty="0"/>
              <a:t>Yukarıda belirtilen bağımsız denetim yönetmeliğine göre </a:t>
            </a:r>
            <a:r>
              <a:rPr lang="tr-TR" sz="2000" dirty="0" smtClean="0"/>
              <a:t>KAYİK’ </a:t>
            </a:r>
            <a:r>
              <a:rPr lang="tr-TR" sz="2000" dirty="0" err="1" smtClean="0"/>
              <a:t>lerin</a:t>
            </a:r>
            <a:r>
              <a:rPr lang="tr-TR" sz="2000" dirty="0" smtClean="0"/>
              <a:t> </a:t>
            </a:r>
            <a:r>
              <a:rPr lang="tr-TR" sz="2000" dirty="0"/>
              <a:t>(kamu yararını ilgilendiren kuruluşlar) ve faaliyet alanları, işletme büyüklükleri, çalışan sayısı ve benzeri ölçütlere göre kurumca belirlenen işletmelerin denetimi yalnızca denetim kuruluşları tarafından yapılır.</a:t>
            </a:r>
          </a:p>
          <a:p>
            <a:endParaRPr lang="tr-TR" sz="2000" dirty="0" smtClean="0"/>
          </a:p>
          <a:p>
            <a:r>
              <a:rPr lang="tr-TR" sz="2000" dirty="0" smtClean="0"/>
              <a:t>Bugüne </a:t>
            </a:r>
            <a:r>
              <a:rPr lang="tr-TR" sz="2000" dirty="0"/>
              <a:t>kadar 23.01.2013 tarih ve 28537 sayılı resmi gazetede yayımlanan 2012/4213 sayılı karar eki (I) sayılı listedeki kuruluşların bağımsız denetimi, bağımsız denetim şirketleri tarafından yapılacağı, diğerlerinin ise tek başına bağımsız denetiminin yapılabileceği açıklanmıştır. </a:t>
            </a:r>
          </a:p>
          <a:p>
            <a:endParaRPr lang="tr-TR" sz="2000" dirty="0" smtClean="0"/>
          </a:p>
          <a:p>
            <a:r>
              <a:rPr lang="tr-TR" sz="2000" dirty="0" smtClean="0"/>
              <a:t>Bu </a:t>
            </a:r>
            <a:r>
              <a:rPr lang="tr-TR" sz="2000" dirty="0"/>
              <a:t>karardan </a:t>
            </a:r>
            <a:r>
              <a:rPr lang="tr-TR" sz="2000" dirty="0" smtClean="0"/>
              <a:t>ve 26 Mart 2018 tarihli Bakanlar Kurulu Kararından sonra</a:t>
            </a:r>
            <a:r>
              <a:rPr lang="tr-TR" sz="2000" dirty="0"/>
              <a:t>, hesaplamalara </a:t>
            </a:r>
            <a:r>
              <a:rPr lang="tr-TR" sz="2000" dirty="0" smtClean="0"/>
              <a:t>göre Bursa </a:t>
            </a:r>
            <a:r>
              <a:rPr lang="tr-TR" sz="2000" dirty="0"/>
              <a:t>ve Balıkesir’de de önemli sayıda şirket bağımsız denetim kapsamına girmiş olacaktır. </a:t>
            </a:r>
          </a:p>
        </p:txBody>
      </p:sp>
    </p:spTree>
    <p:extLst>
      <p:ext uri="{BB962C8B-B14F-4D97-AF65-F5344CB8AC3E}">
        <p14:creationId xmlns:p14="http://schemas.microsoft.com/office/powerpoint/2010/main" val="15292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043608" y="1700809"/>
            <a:ext cx="6768752" cy="4401205"/>
          </a:xfrm>
          <a:prstGeom prst="rect">
            <a:avLst/>
          </a:prstGeom>
        </p:spPr>
        <p:txBody>
          <a:bodyPr wrap="square">
            <a:spAutoFit/>
          </a:bodyPr>
          <a:lstStyle/>
          <a:p>
            <a:r>
              <a:rPr lang="tr-TR" sz="2000" b="1" u="sng" dirty="0"/>
              <a:t>Şirketleşme:</a:t>
            </a:r>
            <a:endParaRPr lang="tr-TR" sz="2000" dirty="0"/>
          </a:p>
          <a:p>
            <a:r>
              <a:rPr lang="tr-TR" sz="2000" dirty="0"/>
              <a:t>Bağımsız denetçi belgesi, mührü olan bir tek bağımsız denetçi bile söz konusu şirketlerin bağımsız denetimini yapabilir. </a:t>
            </a:r>
          </a:p>
          <a:p>
            <a:endParaRPr lang="tr-TR" sz="2000" dirty="0" smtClean="0"/>
          </a:p>
          <a:p>
            <a:r>
              <a:rPr lang="tr-TR" sz="2000" dirty="0" smtClean="0"/>
              <a:t>Ancak</a:t>
            </a:r>
            <a:r>
              <a:rPr lang="tr-TR" sz="2000" dirty="0"/>
              <a:t>, Kamu Gözetimi </a:t>
            </a:r>
            <a:r>
              <a:rPr lang="tr-TR" sz="2000" dirty="0" smtClean="0"/>
              <a:t>Kurumu tarafından </a:t>
            </a:r>
            <a:r>
              <a:rPr lang="tr-TR" sz="2000" dirty="0"/>
              <a:t>ş</a:t>
            </a:r>
            <a:r>
              <a:rPr lang="tr-TR" sz="2000" dirty="0" smtClean="0"/>
              <a:t>u an  </a:t>
            </a:r>
            <a:r>
              <a:rPr lang="tr-TR" sz="2000" dirty="0"/>
              <a:t>herhangi bir şirketin bağımsız denetiminin tek bir denetçi tarafından </a:t>
            </a:r>
            <a:r>
              <a:rPr lang="tr-TR" sz="2000" dirty="0" smtClean="0"/>
              <a:t>yapılmasını yönetmelik değişikliği çerçevesinde uygun bulmakla beraber </a:t>
            </a:r>
            <a:r>
              <a:rPr lang="tr-TR" sz="2000" dirty="0"/>
              <a:t>şirketleşmeyi tavsiye </a:t>
            </a:r>
            <a:r>
              <a:rPr lang="tr-TR" sz="2000" dirty="0" smtClean="0"/>
              <a:t>etmektedirler. </a:t>
            </a:r>
            <a:r>
              <a:rPr lang="tr-TR" sz="2000" dirty="0"/>
              <a:t>Bağımsız denetçi belgesi alan arkadaşlarımız da bağımsız denetimin bir ekip işi olduğunu gayet iyi bilmektedirler. </a:t>
            </a:r>
          </a:p>
          <a:p>
            <a:endParaRPr lang="tr-TR" sz="2000" dirty="0" smtClean="0"/>
          </a:p>
          <a:p>
            <a:r>
              <a:rPr lang="tr-TR" sz="2000" dirty="0" smtClean="0"/>
              <a:t>Bugüne </a:t>
            </a:r>
            <a:r>
              <a:rPr lang="tr-TR" sz="2000" dirty="0"/>
              <a:t>kadar, </a:t>
            </a:r>
            <a:r>
              <a:rPr lang="tr-TR" sz="2000" dirty="0" smtClean="0"/>
              <a:t>Bursa’da </a:t>
            </a:r>
            <a:r>
              <a:rPr lang="tr-TR" sz="2000" dirty="0"/>
              <a:t>bağımsız </a:t>
            </a:r>
            <a:r>
              <a:rPr lang="tr-TR" sz="2000" dirty="0" smtClean="0"/>
              <a:t>denetim yetkisi alan şirket sayısı 14, Çanakkale’de 1’ </a:t>
            </a:r>
            <a:r>
              <a:rPr lang="tr-TR" sz="2000" dirty="0" err="1" smtClean="0"/>
              <a:t>dir</a:t>
            </a:r>
            <a:r>
              <a:rPr lang="tr-TR" sz="2000" dirty="0" smtClean="0"/>
              <a:t>. Balıkesir’de ise henüz yetki alan şirket yoktur.</a:t>
            </a:r>
            <a:endParaRPr lang="tr-TR" sz="2000" dirty="0"/>
          </a:p>
        </p:txBody>
      </p:sp>
    </p:spTree>
    <p:extLst>
      <p:ext uri="{BB962C8B-B14F-4D97-AF65-F5344CB8AC3E}">
        <p14:creationId xmlns:p14="http://schemas.microsoft.com/office/powerpoint/2010/main" val="5122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988840"/>
            <a:ext cx="6480720" cy="2339102"/>
          </a:xfrm>
          <a:prstGeom prst="rect">
            <a:avLst/>
          </a:prstGeom>
        </p:spPr>
        <p:txBody>
          <a:bodyPr wrap="square">
            <a:spAutoFit/>
          </a:bodyPr>
          <a:lstStyle/>
          <a:p>
            <a:r>
              <a:rPr lang="tr-TR" dirty="0"/>
              <a:t>Tek başına bağımsız denetim yapmaya çalışan bir bağımsız denetçi, şirketinin denetimini tamamlayamayabilir, yanlış veya eksik denetim yapabilir ve daha başlangıçta yetkisini ve mührünü kaptırabilir. Çünkü bağımsız denetim ile ilgili </a:t>
            </a:r>
            <a:r>
              <a:rPr lang="tr-TR" sz="2000" dirty="0"/>
              <a:t>cezalar</a:t>
            </a:r>
            <a:r>
              <a:rPr lang="tr-TR" dirty="0"/>
              <a:t> çok ağırdır</a:t>
            </a:r>
            <a:r>
              <a:rPr lang="tr-TR" dirty="0" smtClean="0"/>
              <a:t>.</a:t>
            </a:r>
          </a:p>
          <a:p>
            <a:endParaRPr lang="tr-TR" dirty="0"/>
          </a:p>
          <a:p>
            <a:r>
              <a:rPr lang="tr-TR" dirty="0" smtClean="0"/>
              <a:t>Kapsamlı bir denetimin planlanması, çalışma kağıtlarının düzenlenip arşivlenmesi ve raporlama çalışması ekip çalışmasını gerektirmektedir.</a:t>
            </a:r>
            <a:endParaRPr lang="tr-TR" dirty="0"/>
          </a:p>
        </p:txBody>
      </p:sp>
      <p:pic>
        <p:nvPicPr>
          <p:cNvPr id="3"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3"/>
                                        </p:tgtEl>
                                      </p:cBhvr>
                                    </p:animEffect>
                                    <p:set>
                                      <p:cBhvr>
                                        <p:cTn id="17" dur="1" fill="hold">
                                          <p:stCondLst>
                                            <p:cond delay="749"/>
                                          </p:stCondLst>
                                        </p:cTn>
                                        <p:tgtEl>
                                          <p:spTgt spid="3"/>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043609" y="1556793"/>
            <a:ext cx="7622988" cy="3477875"/>
          </a:xfrm>
          <a:prstGeom prst="rect">
            <a:avLst/>
          </a:prstGeom>
        </p:spPr>
        <p:txBody>
          <a:bodyPr wrap="square">
            <a:spAutoFit/>
          </a:bodyPr>
          <a:lstStyle/>
          <a:p>
            <a:endParaRPr lang="tr-TR" sz="2000" dirty="0" smtClean="0"/>
          </a:p>
          <a:p>
            <a:r>
              <a:rPr lang="tr-TR" sz="2000" dirty="0" smtClean="0"/>
              <a:t>Yeni </a:t>
            </a:r>
            <a:r>
              <a:rPr lang="tr-TR" sz="2000" dirty="0" err="1"/>
              <a:t>TTK’nın</a:t>
            </a:r>
            <a:r>
              <a:rPr lang="tr-TR" sz="2000" dirty="0"/>
              <a:t> Geçici 1/4 maddesinde, “Kamu Gözetimi, Muhasebe ve Denetim Standartları Kurumu, değişik işletme büyüklükleri, sektörler ve kâr amacı gütmeyen kuruluşlar itibarıyla Türkiye Muhasebe Standartlarından muaf olacakları tespit etmeye veya bunlar için ayrı düzenlemeler yapmaya yetkilidir” düzenlemesi yer almaktadır.</a:t>
            </a:r>
          </a:p>
          <a:p>
            <a:endParaRPr lang="tr-TR" sz="2000" dirty="0" smtClean="0"/>
          </a:p>
          <a:p>
            <a:r>
              <a:rPr lang="tr-TR" sz="2000" dirty="0" smtClean="0"/>
              <a:t>Ancak</a:t>
            </a:r>
            <a:r>
              <a:rPr lang="tr-TR" sz="2000" dirty="0"/>
              <a:t>, bağımsız denetime tabi olan şirketlerden bir kısmının TMS/TFRS uyarınca finansal tablo oluşturmayacağını düşünecek olur isek, bu karar ile bağımsız denetim bakımından oldukça ilginç bir sonuç ortaya çıkmaktadır.</a:t>
            </a:r>
          </a:p>
        </p:txBody>
      </p:sp>
    </p:spTree>
    <p:extLst>
      <p:ext uri="{BB962C8B-B14F-4D97-AF65-F5344CB8AC3E}">
        <p14:creationId xmlns:p14="http://schemas.microsoft.com/office/powerpoint/2010/main" val="26341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p:txBody>
          <a:bodyPr>
            <a:normAutofit/>
          </a:bodyPr>
          <a:lstStyle/>
          <a:p>
            <a:r>
              <a:rPr lang="tr-TR" sz="2000" b="1" u="sng" dirty="0" smtClean="0"/>
              <a:t>BOBİ FRS :</a:t>
            </a:r>
          </a:p>
          <a:p>
            <a:r>
              <a:rPr lang="tr-TR" sz="2000" dirty="0" smtClean="0"/>
              <a:t>    </a:t>
            </a:r>
            <a:r>
              <a:rPr lang="tr-TR" sz="2000" dirty="0"/>
              <a:t>29 Temmuz 2017 tarihli ve 30138 mükerrer sayılı Resmi </a:t>
            </a:r>
            <a:r>
              <a:rPr lang="tr-TR" sz="2000" dirty="0" err="1"/>
              <a:t>Gazete’de</a:t>
            </a:r>
            <a:r>
              <a:rPr lang="tr-TR" sz="2000" dirty="0"/>
              <a:t> “</a:t>
            </a:r>
            <a:r>
              <a:rPr lang="tr-TR" sz="2000" i="1" dirty="0"/>
              <a:t>Büyük ve Orta Boy İşletmeler İçin Finansal Raporlama Standardı Hakkında Tebliğ (Sıra No: 56)</a:t>
            </a:r>
            <a:r>
              <a:rPr lang="tr-TR" sz="2000" dirty="0"/>
              <a:t>” yayımlandı.</a:t>
            </a:r>
          </a:p>
          <a:p>
            <a:r>
              <a:rPr lang="tr-TR" sz="2000" dirty="0"/>
              <a:t>Bu Tebliğ ile </a:t>
            </a:r>
            <a:r>
              <a:rPr lang="tr-TR" sz="2000" b="1" dirty="0"/>
              <a:t>bağımsız denetime tabi olup</a:t>
            </a:r>
            <a:r>
              <a:rPr lang="tr-TR" sz="2000" dirty="0"/>
              <a:t> </a:t>
            </a:r>
            <a:r>
              <a:rPr lang="tr-TR" sz="2000" b="1" dirty="0"/>
              <a:t>Türkiye Finansal Raporlama Standartlarını</a:t>
            </a:r>
            <a:r>
              <a:rPr lang="tr-TR" sz="2000" dirty="0"/>
              <a:t> </a:t>
            </a:r>
            <a:r>
              <a:rPr lang="tr-TR" sz="2000" b="1" u="sng" dirty="0"/>
              <a:t>uygulamayan</a:t>
            </a:r>
            <a:r>
              <a:rPr lang="tr-TR" sz="2000" dirty="0"/>
              <a:t> işletmelerin münferit ve konsolide finansal tablolarının hazırlanmasında </a:t>
            </a:r>
            <a:r>
              <a:rPr lang="tr-TR" sz="2000" b="1" dirty="0"/>
              <a:t>Büyük ve Orta Boy İşletmeler için Finansal Raporlama Standardının (BOBİ FRS) </a:t>
            </a:r>
            <a:r>
              <a:rPr lang="tr-TR" sz="2000" dirty="0"/>
              <a:t>uygulanması </a:t>
            </a:r>
            <a:r>
              <a:rPr lang="tr-TR" sz="2000" b="1" dirty="0"/>
              <a:t>1/1/2018</a:t>
            </a:r>
            <a:r>
              <a:rPr lang="tr-TR" sz="2000" dirty="0"/>
              <a:t> tarihinden itibaren zorunlu olmaktadır.</a:t>
            </a:r>
          </a:p>
          <a:p>
            <a:endParaRPr lang="tr-TR" dirty="0"/>
          </a:p>
        </p:txBody>
      </p:sp>
      <p:pic>
        <p:nvPicPr>
          <p:cNvPr id="5"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17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330"/>
                                        <p:tgtEl>
                                          <p:spTgt spid="7">
                                            <p:txEl>
                                              <p:pRg st="0" end="0"/>
                                            </p:txEl>
                                          </p:spTgt>
                                        </p:tgtEl>
                                      </p:cBhvr>
                                    </p:animEffect>
                                  </p:childTnLst>
                                </p:cTn>
                              </p:par>
                            </p:childTnLst>
                          </p:cTn>
                        </p:par>
                        <p:par>
                          <p:cTn id="13" fill="hold">
                            <p:stCondLst>
                              <p:cond delay="1250"/>
                            </p:stCondLst>
                            <p:childTnLst>
                              <p:par>
                                <p:cTn id="14" presetID="22" presetClass="entr" presetSubtype="1" fill="hold" grpId="0" nodeType="afterEffect">
                                  <p:stCondLst>
                                    <p:cond delay="17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330"/>
                                        <p:tgtEl>
                                          <p:spTgt spid="7">
                                            <p:txEl>
                                              <p:pRg st="1" end="1"/>
                                            </p:txEl>
                                          </p:spTgt>
                                        </p:tgtEl>
                                      </p:cBhvr>
                                    </p:animEffect>
                                  </p:childTnLst>
                                </p:cTn>
                              </p:par>
                            </p:childTnLst>
                          </p:cTn>
                        </p:par>
                        <p:par>
                          <p:cTn id="17" fill="hold">
                            <p:stCondLst>
                              <p:cond delay="1750"/>
                            </p:stCondLst>
                            <p:childTnLst>
                              <p:par>
                                <p:cTn id="18" presetID="22" presetClass="entr" presetSubtype="1" fill="hold" grpId="0" nodeType="afterEffect">
                                  <p:stCondLst>
                                    <p:cond delay="17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33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100"/>
                                  </p:stCondLst>
                                  <p:childTnLst>
                                    <p:animEffect transition="out" filter="fade">
                                      <p:cBhvr>
                                        <p:cTn id="24" dur="750"/>
                                        <p:tgtEl>
                                          <p:spTgt spid="5"/>
                                        </p:tgtEl>
                                      </p:cBhvr>
                                    </p:animEffect>
                                    <p:set>
                                      <p:cBhvr>
                                        <p:cTn id="25" dur="1" fill="hold">
                                          <p:stCondLst>
                                            <p:cond delay="749"/>
                                          </p:stCondLst>
                                        </p:cTn>
                                        <p:tgtEl>
                                          <p:spTgt spid="5"/>
                                        </p:tgtEl>
                                        <p:attrNameLst>
                                          <p:attrName>style.visibility</p:attrName>
                                        </p:attrNameLst>
                                      </p:cBhvr>
                                      <p:to>
                                        <p:strVal val="hidden"/>
                                      </p:to>
                                    </p:set>
                                  </p:childTnLst>
                                </p:cTn>
                              </p:par>
                            </p:childTnLst>
                          </p:cTn>
                        </p:par>
                        <p:par>
                          <p:cTn id="26" fill="hold">
                            <p:stCondLst>
                              <p:cond delay="850"/>
                            </p:stCondLst>
                            <p:childTnLst>
                              <p:par>
                                <p:cTn id="27" presetID="10" presetClass="exit" presetSubtype="0" fill="hold" grpId="1" nodeType="afterEffect">
                                  <p:stCondLst>
                                    <p:cond delay="0"/>
                                  </p:stCondLst>
                                  <p:childTnLst>
                                    <p:animEffect transition="out" filter="fade">
                                      <p:cBhvr>
                                        <p:cTn id="28" dur="500"/>
                                        <p:tgtEl>
                                          <p:spTgt spid="7">
                                            <p:txEl>
                                              <p:pRg st="0" end="0"/>
                                            </p:txEl>
                                          </p:spTgt>
                                        </p:tgtEl>
                                      </p:cBhvr>
                                    </p:animEffect>
                                    <p:set>
                                      <p:cBhvr>
                                        <p:cTn id="29" dur="1" fill="hold">
                                          <p:stCondLst>
                                            <p:cond delay="499"/>
                                          </p:stCondLst>
                                        </p:cTn>
                                        <p:tgtEl>
                                          <p:spTgt spid="7">
                                            <p:txEl>
                                              <p:pRg st="0" end="0"/>
                                            </p:txEl>
                                          </p:spTgt>
                                        </p:tgtEl>
                                        <p:attrNameLst>
                                          <p:attrName>style.visibility</p:attrName>
                                        </p:attrNameLst>
                                      </p:cBhvr>
                                      <p:to>
                                        <p:strVal val="hidden"/>
                                      </p:to>
                                    </p:set>
                                  </p:childTnLst>
                                </p:cTn>
                              </p:par>
                            </p:childTnLst>
                          </p:cTn>
                        </p:par>
                        <p:par>
                          <p:cTn id="30" fill="hold">
                            <p:stCondLst>
                              <p:cond delay="1350"/>
                            </p:stCondLst>
                            <p:childTnLst>
                              <p:par>
                                <p:cTn id="31" presetID="10" presetClass="exit" presetSubtype="0" fill="hold" grpId="1" nodeType="afterEffect">
                                  <p:stCondLst>
                                    <p:cond delay="0"/>
                                  </p:stCondLst>
                                  <p:childTnLst>
                                    <p:animEffect transition="out" filter="fade">
                                      <p:cBhvr>
                                        <p:cTn id="32" dur="500"/>
                                        <p:tgtEl>
                                          <p:spTgt spid="7">
                                            <p:txEl>
                                              <p:pRg st="1" end="1"/>
                                            </p:txEl>
                                          </p:spTgt>
                                        </p:tgtEl>
                                      </p:cBhvr>
                                    </p:animEffect>
                                    <p:set>
                                      <p:cBhvr>
                                        <p:cTn id="33" dur="1" fill="hold">
                                          <p:stCondLst>
                                            <p:cond delay="499"/>
                                          </p:stCondLst>
                                        </p:cTn>
                                        <p:tgtEl>
                                          <p:spTgt spid="7">
                                            <p:txEl>
                                              <p:pRg st="1" end="1"/>
                                            </p:txEl>
                                          </p:spTgt>
                                        </p:tgtEl>
                                        <p:attrNameLst>
                                          <p:attrName>style.visibility</p:attrName>
                                        </p:attrNameLst>
                                      </p:cBhvr>
                                      <p:to>
                                        <p:strVal val="hidden"/>
                                      </p:to>
                                    </p:set>
                                  </p:childTnLst>
                                </p:cTn>
                              </p:par>
                            </p:childTnLst>
                          </p:cTn>
                        </p:par>
                        <p:par>
                          <p:cTn id="34" fill="hold">
                            <p:stCondLst>
                              <p:cond delay="1850"/>
                            </p:stCondLst>
                            <p:childTnLst>
                              <p:par>
                                <p:cTn id="35" presetID="10" presetClass="exit" presetSubtype="0" fill="hold" grpId="1" nodeType="afterEffect">
                                  <p:stCondLst>
                                    <p:cond delay="0"/>
                                  </p:stCondLst>
                                  <p:childTnLst>
                                    <p:animEffect transition="out" filter="fade">
                                      <p:cBhvr>
                                        <p:cTn id="36" dur="500"/>
                                        <p:tgtEl>
                                          <p:spTgt spid="7">
                                            <p:txEl>
                                              <p:pRg st="2" end="2"/>
                                            </p:txEl>
                                          </p:spTgt>
                                        </p:tgtEl>
                                      </p:cBhvr>
                                    </p:animEffect>
                                    <p:set>
                                      <p:cBhvr>
                                        <p:cTn id="37"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b="1" dirty="0"/>
              <a:t>Büyük İşletme Kriterleri nelerdir?</a:t>
            </a:r>
            <a:endParaRPr lang="tr-TR" sz="2000" dirty="0"/>
          </a:p>
          <a:p>
            <a:r>
              <a:rPr lang="tr-TR" sz="2000" b="1" dirty="0"/>
              <a:t>BOBİ </a:t>
            </a:r>
            <a:r>
              <a:rPr lang="tr-TR" sz="2000" b="1" dirty="0" err="1"/>
              <a:t>FRS</a:t>
            </a:r>
            <a:r>
              <a:rPr lang="tr-TR" sz="2000" dirty="0" err="1"/>
              <a:t>’nin</a:t>
            </a:r>
            <a:r>
              <a:rPr lang="tr-TR" sz="2000" dirty="0"/>
              <a:t> uygulanması açısından, aşağıdaki üç ölçütten en az ikisinin eşik değerlerini, varsa bağlı ortaklıklarıyla birlikte(**), art arda iki raporlama döneminde aşan işletmeler müteakip raporlama döneminde büyük işletme olarak değerlendirilir:</a:t>
            </a:r>
          </a:p>
          <a:p>
            <a:r>
              <a:rPr lang="tr-TR" sz="2000" dirty="0"/>
              <a:t>Aktif toplamı 75 milyon ve üstü Türk Lirası.</a:t>
            </a:r>
            <a:br>
              <a:rPr lang="tr-TR" sz="2000" dirty="0"/>
            </a:br>
            <a:r>
              <a:rPr lang="tr-TR" sz="2000" dirty="0"/>
              <a:t>Yıllık net satış hasılatı 150 milyon ve üstü Türk Lirası.</a:t>
            </a:r>
            <a:br>
              <a:rPr lang="tr-TR" sz="2000" dirty="0"/>
            </a:br>
            <a:r>
              <a:rPr lang="tr-TR" sz="2000" dirty="0"/>
              <a:t>Ortalama çalışan sayısı 250 ve üstü.</a:t>
            </a:r>
          </a:p>
          <a:p>
            <a:r>
              <a:rPr lang="tr-TR" sz="2000" dirty="0"/>
              <a:t>(**) Bakanlar Kurulu Kararında yer verilen denetime tabi olma kriterlerinde iştirakler de dikkate alınırken, BOBİ </a:t>
            </a:r>
            <a:r>
              <a:rPr lang="tr-TR" sz="2000" dirty="0" err="1"/>
              <a:t>FRS’nin</a:t>
            </a:r>
            <a:r>
              <a:rPr lang="tr-TR" sz="2000" dirty="0"/>
              <a:t> uygulanması açısından büyük işletme kapsamına girilmesinde yalnızca bağlı ortaklıkların dikkate alınması öngörülmüştür.</a:t>
            </a:r>
          </a:p>
        </p:txBody>
      </p:sp>
      <p:pic>
        <p:nvPicPr>
          <p:cNvPr id="4"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childTnLst>
                          </p:cTn>
                        </p:par>
                        <p:par>
                          <p:cTn id="21" fill="hold">
                            <p:stCondLst>
                              <p:cond delay="2250"/>
                            </p:stCondLst>
                            <p:childTnLst>
                              <p:par>
                                <p:cTn id="22" presetID="22" presetClass="entr" presetSubtype="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childTnLst>
                          </p:cTn>
                        </p:par>
                        <p:par>
                          <p:cTn id="34" fill="hold">
                            <p:stCondLst>
                              <p:cond delay="1000"/>
                            </p:stCondLst>
                            <p:childTnLst>
                              <p:par>
                                <p:cTn id="35" presetID="10" presetClass="exit" presetSubtype="0" fill="hold" grpId="1" nodeType="afterEffect">
                                  <p:stCondLst>
                                    <p:cond delay="0"/>
                                  </p:stCondLst>
                                  <p:childTnLst>
                                    <p:animEffect transition="out" filter="fade">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childTnLst>
                          </p:cTn>
                        </p:par>
                        <p:par>
                          <p:cTn id="38" fill="hold">
                            <p:stCondLst>
                              <p:cond delay="1500"/>
                            </p:stCondLst>
                            <p:childTnLst>
                              <p:par>
                                <p:cTn id="39" presetID="10" presetClass="exit" presetSubtype="0" fill="hold" grpId="1" nodeType="afterEffect">
                                  <p:stCondLst>
                                    <p:cond delay="0"/>
                                  </p:stCondLst>
                                  <p:childTnLst>
                                    <p:animEffect transition="out" filter="fade">
                                      <p:cBhvr>
                                        <p:cTn id="40" dur="500"/>
                                        <p:tgtEl>
                                          <p:spTgt spid="3">
                                            <p:txEl>
                                              <p:pRg st="2" end="2"/>
                                            </p:txEl>
                                          </p:spTgt>
                                        </p:tgtEl>
                                      </p:cBhvr>
                                    </p:animEffect>
                                    <p:set>
                                      <p:cBhvr>
                                        <p:cTn id="41" dur="1" fill="hold">
                                          <p:stCondLst>
                                            <p:cond delay="499"/>
                                          </p:stCondLst>
                                        </p:cTn>
                                        <p:tgtEl>
                                          <p:spTgt spid="3">
                                            <p:txEl>
                                              <p:pRg st="2" end="2"/>
                                            </p:txEl>
                                          </p:spTgt>
                                        </p:tgtEl>
                                        <p:attrNameLst>
                                          <p:attrName>style.visibility</p:attrName>
                                        </p:attrNameLst>
                                      </p:cBhvr>
                                      <p:to>
                                        <p:strVal val="hidden"/>
                                      </p:to>
                                    </p:set>
                                  </p:childTnLst>
                                </p:cTn>
                              </p:par>
                            </p:childTnLst>
                          </p:cTn>
                        </p:par>
                        <p:par>
                          <p:cTn id="42" fill="hold">
                            <p:stCondLst>
                              <p:cond delay="2000"/>
                            </p:stCondLst>
                            <p:childTnLst>
                              <p:par>
                                <p:cTn id="43" presetID="10" presetClass="exit" presetSubtype="0" fill="hold" grpId="1" nodeType="afterEffect">
                                  <p:stCondLst>
                                    <p:cond delay="0"/>
                                  </p:stCondLst>
                                  <p:childTnLst>
                                    <p:animEffect transition="out" filter="fade">
                                      <p:cBhvr>
                                        <p:cTn id="44" dur="500"/>
                                        <p:tgtEl>
                                          <p:spTgt spid="3">
                                            <p:txEl>
                                              <p:pRg st="3" end="3"/>
                                            </p:txEl>
                                          </p:spTgt>
                                        </p:tgtEl>
                                      </p:cBhvr>
                                    </p:animEffect>
                                    <p:set>
                                      <p:cBhvr>
                                        <p:cTn id="4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sz="2400" dirty="0"/>
              <a:t>Büyük işletme kapsamına girenlere getirilen ilave yükümlülükler şu şekildedir.</a:t>
            </a:r>
          </a:p>
          <a:p>
            <a:r>
              <a:rPr lang="tr-TR" sz="2400" dirty="0"/>
              <a:t>*- Büyük işletmelerin konsolide finansal tablo hazırlaması zorunlu olup bunlar dışındaki işletmeler isterlerse düzenleyebileceklerdir.</a:t>
            </a:r>
            <a:br>
              <a:rPr lang="tr-TR" sz="2400" dirty="0"/>
            </a:br>
            <a:r>
              <a:rPr lang="tr-TR" sz="2400" dirty="0"/>
              <a:t>*- Konsolide finansal tablo hazırlayan şirketlerin, bu tabloların yanı sıra münferit (solo) finansal tablolarını da hazırlamaları zorunlu olup, ilave olarak hazırlanan solo finansal tablolarına ilişkin dipnotlarını sunması gerekmemektedir.</a:t>
            </a:r>
            <a:br>
              <a:rPr lang="tr-TR" sz="2400" dirty="0"/>
            </a:br>
            <a:r>
              <a:rPr lang="tr-TR" sz="2400" dirty="0"/>
              <a:t>*- Büyük işletmelerin konsolide ve solo finansal tablolarında ertelenmiş vergi tutarlarını sunmaları zorunludur.</a:t>
            </a:r>
            <a:br>
              <a:rPr lang="tr-TR" sz="2400" dirty="0"/>
            </a:br>
            <a:r>
              <a:rPr lang="tr-TR" sz="2400" dirty="0"/>
              <a:t>*- Bağlı ortaklık edinimini şeklindeki işletme birleşmelerine, büyük  işletmeler dışındakiler genel olarak “TFRS 3 İşletme Birleşmeleri” Standardının esaslarının benimsendiği Bölüm 21 İş Birleşmeleri uygulamayabileceklerdir.</a:t>
            </a:r>
          </a:p>
          <a:p>
            <a:r>
              <a:rPr lang="tr-TR" sz="2400" dirty="0"/>
              <a:t>*- Yalnızca büyük işletmeler tarafından yapılacak ilave açıklamalar (faaliyet bölümleri ve ilişkili taraflarla gerçekleştirilen işlemler) bulunmaktadır.</a:t>
            </a:r>
          </a:p>
          <a:p>
            <a:endParaRPr lang="tr-TR" dirty="0"/>
          </a:p>
        </p:txBody>
      </p:sp>
      <p:pic>
        <p:nvPicPr>
          <p:cNvPr id="4"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750"/>
                                        <p:tgtEl>
                                          <p:spTgt spid="3">
                                            <p:txEl>
                                              <p:pRg st="0" end="0"/>
                                            </p:txEl>
                                          </p:spTgt>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1500"/>
                                        <p:tgtEl>
                                          <p:spTgt spid="3">
                                            <p:txEl>
                                              <p:pRg st="1" end="1"/>
                                            </p:txEl>
                                          </p:spTgt>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grpId="1" nodeType="afterEffect">
                                  <p:stCondLst>
                                    <p:cond delay="0"/>
                                  </p:stCondLst>
                                  <p:childTnLst>
                                    <p:animEffect transition="out" filter="fad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childTnLst>
                          </p:cTn>
                        </p:par>
                        <p:par>
                          <p:cTn id="30" fill="hold">
                            <p:stCondLst>
                              <p:cond delay="1000"/>
                            </p:stCondLst>
                            <p:childTnLst>
                              <p:par>
                                <p:cTn id="31" presetID="10" presetClass="exit" presetSubtype="0" fill="hold" grpId="1" nodeType="afterEffect">
                                  <p:stCondLst>
                                    <p:cond delay="0"/>
                                  </p:stCondLst>
                                  <p:childTnLst>
                                    <p:animEffect transition="out" filter="fade">
                                      <p:cBhvr>
                                        <p:cTn id="32" dur="1250"/>
                                        <p:tgtEl>
                                          <p:spTgt spid="3">
                                            <p:txEl>
                                              <p:pRg st="1" end="1"/>
                                            </p:txEl>
                                          </p:spTgt>
                                        </p:tgtEl>
                                      </p:cBhvr>
                                    </p:animEffect>
                                    <p:set>
                                      <p:cBhvr>
                                        <p:cTn id="33" dur="1" fill="hold">
                                          <p:stCondLst>
                                            <p:cond delay="1249"/>
                                          </p:stCondLst>
                                        </p:cTn>
                                        <p:tgtEl>
                                          <p:spTgt spid="3">
                                            <p:txEl>
                                              <p:pRg st="1" end="1"/>
                                            </p:txEl>
                                          </p:spTgt>
                                        </p:tgtEl>
                                        <p:attrNameLst>
                                          <p:attrName>style.visibility</p:attrName>
                                        </p:attrNameLst>
                                      </p:cBhvr>
                                      <p:to>
                                        <p:strVal val="hidden"/>
                                      </p:to>
                                    </p:set>
                                  </p:childTnLst>
                                </p:cTn>
                              </p:par>
                            </p:childTnLst>
                          </p:cTn>
                        </p:par>
                        <p:par>
                          <p:cTn id="34" fill="hold">
                            <p:stCondLst>
                              <p:cond delay="2250"/>
                            </p:stCondLst>
                            <p:childTnLst>
                              <p:par>
                                <p:cTn id="35" presetID="10" presetClass="exit" presetSubtype="0" fill="hold" grpId="1" nodeType="afterEffect">
                                  <p:stCondLst>
                                    <p:cond delay="0"/>
                                  </p:stCondLst>
                                  <p:childTnLst>
                                    <p:animEffect transition="out" filter="fad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15616" y="1916833"/>
            <a:ext cx="6912768" cy="3785652"/>
          </a:xfrm>
          <a:prstGeom prst="rect">
            <a:avLst/>
          </a:prstGeom>
        </p:spPr>
        <p:txBody>
          <a:bodyPr wrap="square">
            <a:spAutoFit/>
          </a:bodyPr>
          <a:lstStyle/>
          <a:p>
            <a:r>
              <a:rPr lang="tr-TR" sz="2000" b="1" u="sng" dirty="0" smtClean="0"/>
              <a:t>Olumlu Görüş – Olumsuz Görüş :</a:t>
            </a:r>
          </a:p>
          <a:p>
            <a:endParaRPr lang="tr-TR" sz="2000" dirty="0" smtClean="0"/>
          </a:p>
          <a:p>
            <a:r>
              <a:rPr lang="tr-TR" sz="2000" dirty="0" smtClean="0"/>
              <a:t>Olumlu </a:t>
            </a:r>
            <a:r>
              <a:rPr lang="tr-TR" sz="2000" dirty="0"/>
              <a:t>görüş yazısı, şirketin finansal tabloları ile yıllık faaliyet raporunun Türkiye Muhasebe Standartlarına, kanuna ve esas sözleşmedeki finansal raporlamaya ilişkin hükümlere uygun olduğunun denetçi tarafından açıklanması ve doğrulanması olup, tabloların sonuçları hakkında genel kurulun karar alabileceği anlamına gelir ve bu sebeple yöneticilerin ibrası için hem esas olur, hem de dayanak oluşturur. Olumsuz görüş yazısı, şirketin yılsonu finansal tabloları ile yıllık raporunun Türkiye Muhasebe Standartları ile Tasarıya ve/veya esas sözleşmenin finansal raporlama hükümlerine uygun olmadığını ifade eder.</a:t>
            </a:r>
          </a:p>
        </p:txBody>
      </p:sp>
    </p:spTree>
    <p:extLst>
      <p:ext uri="{BB962C8B-B14F-4D97-AF65-F5344CB8AC3E}">
        <p14:creationId xmlns:p14="http://schemas.microsoft.com/office/powerpoint/2010/main" val="23455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043608" y="2274838"/>
            <a:ext cx="6840760" cy="1938992"/>
          </a:xfrm>
          <a:prstGeom prst="rect">
            <a:avLst/>
          </a:prstGeom>
        </p:spPr>
        <p:txBody>
          <a:bodyPr wrap="square">
            <a:spAutoFit/>
          </a:bodyPr>
          <a:lstStyle/>
          <a:p>
            <a:r>
              <a:rPr lang="tr-TR" sz="2000" dirty="0"/>
              <a:t>Olumsuz görüş yazısı şirketin kurumlar vergisi beyannamesi vermesi yükümünü ortadan kaldırmaz ve bu beyannamenin hazırlanmasına, matrahın belirlenmesine olumsuz etki yapmaz; böyle bir bahaneye haklılık kazandırmaz. Çünkü, bugün Türk hukukunda ticarî ve malî bilânço tamamen ayrılmıştır; her iki bilânçonun ilkeleri farklıdır.”</a:t>
            </a:r>
          </a:p>
        </p:txBody>
      </p:sp>
    </p:spTree>
    <p:extLst>
      <p:ext uri="{BB962C8B-B14F-4D97-AF65-F5344CB8AC3E}">
        <p14:creationId xmlns:p14="http://schemas.microsoft.com/office/powerpoint/2010/main" val="291795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99592" y="1720841"/>
            <a:ext cx="7128792" cy="3170099"/>
          </a:xfrm>
          <a:prstGeom prst="rect">
            <a:avLst/>
          </a:prstGeom>
        </p:spPr>
        <p:txBody>
          <a:bodyPr wrap="square">
            <a:spAutoFit/>
          </a:bodyPr>
          <a:lstStyle/>
          <a:p>
            <a:r>
              <a:rPr lang="tr-TR" sz="2000" b="1" u="sng" dirty="0" smtClean="0"/>
              <a:t>Sonuç :</a:t>
            </a:r>
          </a:p>
          <a:p>
            <a:endParaRPr lang="tr-TR" sz="2000" dirty="0" smtClean="0"/>
          </a:p>
          <a:p>
            <a:r>
              <a:rPr lang="tr-TR" sz="2000" dirty="0" smtClean="0"/>
              <a:t>K.G.K. ‘</a:t>
            </a:r>
            <a:r>
              <a:rPr lang="tr-TR" sz="2000" dirty="0" err="1" smtClean="0"/>
              <a:t>nun</a:t>
            </a:r>
            <a:r>
              <a:rPr lang="tr-TR" sz="2000" dirty="0" smtClean="0"/>
              <a:t> Bağımsız Denetim uygulamasının uygulanabilirliği konusunda gösterdiği duyarlılık ve dik duruşa teşekkür borçluyuz.</a:t>
            </a:r>
          </a:p>
          <a:p>
            <a:endParaRPr lang="tr-TR" sz="2000" dirty="0"/>
          </a:p>
          <a:p>
            <a:r>
              <a:rPr lang="tr-TR" sz="2000" dirty="0" smtClean="0"/>
              <a:t>Kurum yetkililerinin önceki toplantılarda bazı görevlerin Ticaret Bakanlığı’ </a:t>
            </a:r>
            <a:r>
              <a:rPr lang="tr-TR" sz="2000" dirty="0" err="1" smtClean="0"/>
              <a:t>na</a:t>
            </a:r>
            <a:r>
              <a:rPr lang="tr-TR" sz="2000" dirty="0" smtClean="0"/>
              <a:t> ait olduğunu belirtmelerine rağmen, kapsama girecek şirketlerin sorgulanması için internet sitesinde alan açması ve belirli tarihe kadar BD sözleşmesi sisteme girilmeyen şirketlere uyarı yazısı göndermesi sistemin işletilmesine katkı sağlamaktadır. </a:t>
            </a:r>
          </a:p>
        </p:txBody>
      </p:sp>
    </p:spTree>
    <p:extLst>
      <p:ext uri="{BB962C8B-B14F-4D97-AF65-F5344CB8AC3E}">
        <p14:creationId xmlns:p14="http://schemas.microsoft.com/office/powerpoint/2010/main" val="34546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100000">
              <a:schemeClr val="accent1">
                <a:lumMod val="45000"/>
                <a:lumOff val="55000"/>
              </a:schemeClr>
            </a:gs>
            <a:gs pos="80000">
              <a:srgbClr val="D6E6F5"/>
            </a:gs>
            <a:gs pos="93000">
              <a:schemeClr val="accent1">
                <a:lumMod val="45000"/>
                <a:lumOff val="55000"/>
              </a:schemeClr>
            </a:gs>
            <a:gs pos="8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49796" y="1566516"/>
            <a:ext cx="8242684" cy="787226"/>
          </a:xfrm>
        </p:spPr>
        <p:txBody>
          <a:bodyPr>
            <a:normAutofit/>
          </a:bodyPr>
          <a:lstStyle/>
          <a:p>
            <a:r>
              <a:rPr lang="tr-TR" sz="3200" b="1" u="sng" dirty="0" smtClean="0"/>
              <a:t>ÜLKEMİZDE BAĞIMSIZ </a:t>
            </a:r>
            <a:r>
              <a:rPr lang="tr-TR" sz="3200" b="1" u="sng" dirty="0" smtClean="0"/>
              <a:t>DENETİM UYGULAMALARI</a:t>
            </a:r>
            <a:endParaRPr lang="tr-TR" sz="4800" dirty="0"/>
          </a:p>
        </p:txBody>
      </p:sp>
      <p:sp>
        <p:nvSpPr>
          <p:cNvPr id="4" name="Başlık 1"/>
          <p:cNvSpPr txBox="1">
            <a:spLocks/>
          </p:cNvSpPr>
          <p:nvPr/>
        </p:nvSpPr>
        <p:spPr>
          <a:xfrm>
            <a:off x="649796" y="2497758"/>
            <a:ext cx="7772400" cy="1584176"/>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3100" b="1" i="1" dirty="0" smtClean="0"/>
          </a:p>
          <a:p>
            <a:r>
              <a:rPr lang="tr-TR" sz="3100" b="1" i="1" dirty="0" smtClean="0"/>
              <a:t>Kemal TIĞOĞULLARI</a:t>
            </a:r>
            <a:r>
              <a:rPr lang="tr-TR" sz="3100" i="1" dirty="0" smtClean="0"/>
              <a:t/>
            </a:r>
            <a:br>
              <a:rPr lang="tr-TR" sz="3100" i="1" dirty="0" smtClean="0"/>
            </a:br>
            <a:r>
              <a:rPr lang="tr-TR" sz="3100" b="1" i="1" dirty="0" smtClean="0"/>
              <a:t>Yeminli Mali Müşavir &amp; Bağımsız Denetçi</a:t>
            </a:r>
            <a:r>
              <a:rPr lang="tr-TR" sz="3100" i="1" dirty="0" smtClean="0"/>
              <a:t/>
            </a:r>
            <a:br>
              <a:rPr lang="tr-TR" sz="3100" i="1" dirty="0" smtClean="0"/>
            </a:br>
            <a:r>
              <a:rPr lang="tr-TR" sz="3100" b="1" i="1" dirty="0" smtClean="0"/>
              <a:t>DURUM BAĞIMSIZ DENETİM VE Y.M.M. A.Ş.</a:t>
            </a:r>
            <a:r>
              <a:rPr lang="tr-TR" sz="3100" i="1" dirty="0" smtClean="0"/>
              <a:t/>
            </a:r>
            <a:br>
              <a:rPr lang="tr-TR" sz="3100" i="1" dirty="0" smtClean="0"/>
            </a:br>
            <a:r>
              <a:rPr lang="tr-TR" sz="3100" b="1" i="1" dirty="0" smtClean="0"/>
              <a:t>Yönetim Kurulu Başkanı</a:t>
            </a:r>
            <a:endParaRPr lang="tr-TR" dirty="0"/>
          </a:p>
        </p:txBody>
      </p:sp>
      <p:sp>
        <p:nvSpPr>
          <p:cNvPr id="6" name="Başlık 1"/>
          <p:cNvSpPr txBox="1">
            <a:spLocks/>
          </p:cNvSpPr>
          <p:nvPr/>
        </p:nvSpPr>
        <p:spPr>
          <a:xfrm>
            <a:off x="649796" y="4077072"/>
            <a:ext cx="7772400" cy="158417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smtClean="0"/>
              <a:t/>
            </a:r>
            <a:br>
              <a:rPr lang="tr-TR" sz="3600" dirty="0" smtClean="0"/>
            </a:br>
            <a:r>
              <a:rPr lang="tr-TR" sz="3600" b="1" dirty="0" smtClean="0"/>
              <a:t>BALIKESİR </a:t>
            </a:r>
            <a:r>
              <a:rPr lang="tr-TR" sz="3600" b="1" dirty="0" smtClean="0"/>
              <a:t>TİCARET ODASI</a:t>
            </a:r>
            <a:r>
              <a:rPr lang="tr-TR" sz="3600" dirty="0" smtClean="0"/>
              <a:t/>
            </a:r>
            <a:br>
              <a:rPr lang="tr-TR" sz="3600" dirty="0" smtClean="0"/>
            </a:br>
            <a:r>
              <a:rPr lang="tr-TR" sz="3600" b="1" dirty="0" smtClean="0"/>
              <a:t>15.11.2018</a:t>
            </a:r>
            <a:r>
              <a:rPr lang="tr-TR" dirty="0" smtClean="0"/>
              <a:t/>
            </a:r>
            <a:br>
              <a:rPr lang="tr-TR" dirty="0" smtClean="0"/>
            </a:br>
            <a:endParaRPr lang="tr-TR" dirty="0"/>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r="41448" b="9323"/>
          <a:stretch/>
        </p:blipFill>
        <p:spPr>
          <a:xfrm>
            <a:off x="2051720" y="198364"/>
            <a:ext cx="4968552" cy="1224136"/>
          </a:xfrm>
          <a:prstGeom prst="rect">
            <a:avLst/>
          </a:prstGeom>
        </p:spPr>
      </p:pic>
    </p:spTree>
    <p:extLst>
      <p:ext uri="{BB962C8B-B14F-4D97-AF65-F5344CB8AC3E}">
        <p14:creationId xmlns:p14="http://schemas.microsoft.com/office/powerpoint/2010/main" val="1943331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ppt_x</p:attrName>
                                        </p:attrNameLst>
                                      </p:cBhvr>
                                      <p:tavLst>
                                        <p:tav tm="0">
                                          <p:val>
                                            <p:strVal val="#ppt_x"/>
                                          </p:val>
                                        </p:tav>
                                        <p:tav tm="100000">
                                          <p:val>
                                            <p:strVal val="#ppt_x"/>
                                          </p:val>
                                        </p:tav>
                                      </p:tavLst>
                                    </p:anim>
                                    <p:anim calcmode="lin" valueType="num">
                                      <p:cBhvr>
                                        <p:cTn id="20" dur="2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ppt_x</p:attrName>
                                        </p:attrNameLst>
                                      </p:cBhvr>
                                      <p:tavLst>
                                        <p:tav tm="0">
                                          <p:val>
                                            <p:strVal val="#ppt_x"/>
                                          </p:val>
                                        </p:tav>
                                        <p:tav tm="100000">
                                          <p:val>
                                            <p:strVal val="#ppt_x"/>
                                          </p:val>
                                        </p:tav>
                                      </p:tavLst>
                                    </p:anim>
                                    <p:anim calcmode="lin" valueType="num">
                                      <p:cBhvr>
                                        <p:cTn id="2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750"/>
                                        <p:tgtEl>
                                          <p:spTgt spid="6"/>
                                        </p:tgtEl>
                                      </p:cBhvr>
                                    </p:animEffect>
                                    <p:set>
                                      <p:cBhvr>
                                        <p:cTn id="31" dur="1" fill="hold">
                                          <p:stCondLst>
                                            <p:cond delay="749"/>
                                          </p:stCondLst>
                                        </p:cTn>
                                        <p:tgtEl>
                                          <p:spTgt spid="6"/>
                                        </p:tgtEl>
                                        <p:attrNameLst>
                                          <p:attrName>style.visibility</p:attrName>
                                        </p:attrNameLst>
                                      </p:cBhvr>
                                      <p:to>
                                        <p:strVal val="hidden"/>
                                      </p:to>
                                    </p:set>
                                  </p:childTnLst>
                                </p:cTn>
                              </p:par>
                            </p:childTnLst>
                          </p:cTn>
                        </p:par>
                        <p:par>
                          <p:cTn id="32" fill="hold">
                            <p:stCondLst>
                              <p:cond delay="750"/>
                            </p:stCondLst>
                            <p:childTnLst>
                              <p:par>
                                <p:cTn id="33" presetID="10" presetClass="exit" presetSubtype="0" fill="hold" grpId="1" nodeType="afterEffect">
                                  <p:stCondLst>
                                    <p:cond delay="0"/>
                                  </p:stCondLst>
                                  <p:childTnLst>
                                    <p:animEffect transition="out" filter="fade">
                                      <p:cBhvr>
                                        <p:cTn id="34" dur="750"/>
                                        <p:tgtEl>
                                          <p:spTgt spid="4"/>
                                        </p:tgtEl>
                                      </p:cBhvr>
                                    </p:animEffect>
                                    <p:set>
                                      <p:cBhvr>
                                        <p:cTn id="35" dur="1" fill="hold">
                                          <p:stCondLst>
                                            <p:cond delay="749"/>
                                          </p:stCondLst>
                                        </p:cTn>
                                        <p:tgtEl>
                                          <p:spTgt spid="4"/>
                                        </p:tgtEl>
                                        <p:attrNameLst>
                                          <p:attrName>style.visibility</p:attrName>
                                        </p:attrNameLst>
                                      </p:cBhvr>
                                      <p:to>
                                        <p:strVal val="hidden"/>
                                      </p:to>
                                    </p:set>
                                  </p:childTnLst>
                                </p:cTn>
                              </p:par>
                            </p:childTnLst>
                          </p:cTn>
                        </p:par>
                        <p:par>
                          <p:cTn id="36" fill="hold">
                            <p:stCondLst>
                              <p:cond delay="1500"/>
                            </p:stCondLst>
                            <p:childTnLst>
                              <p:par>
                                <p:cTn id="37" presetID="10" presetClass="exit" presetSubtype="0" fill="hold" grpId="1" nodeType="afterEffect">
                                  <p:stCondLst>
                                    <p:cond delay="0"/>
                                  </p:stCondLst>
                                  <p:childTnLst>
                                    <p:animEffect transition="out" filter="fade">
                                      <p:cBhvr>
                                        <p:cTn id="38" dur="750"/>
                                        <p:tgtEl>
                                          <p:spTgt spid="2"/>
                                        </p:tgtEl>
                                      </p:cBhvr>
                                    </p:animEffect>
                                    <p:set>
                                      <p:cBhvr>
                                        <p:cTn id="39" dur="1" fill="hold">
                                          <p:stCondLst>
                                            <p:cond delay="749"/>
                                          </p:stCondLst>
                                        </p:cTn>
                                        <p:tgtEl>
                                          <p:spTgt spid="2"/>
                                        </p:tgtEl>
                                        <p:attrNameLst>
                                          <p:attrName>style.visibility</p:attrName>
                                        </p:attrNameLst>
                                      </p:cBhvr>
                                      <p:to>
                                        <p:strVal val="hidden"/>
                                      </p:to>
                                    </p:set>
                                  </p:childTnLst>
                                </p:cTn>
                              </p:par>
                            </p:childTnLst>
                          </p:cTn>
                        </p:par>
                        <p:par>
                          <p:cTn id="40" fill="hold">
                            <p:stCondLst>
                              <p:cond delay="2250"/>
                            </p:stCondLst>
                            <p:childTnLst>
                              <p:par>
                                <p:cTn id="41" presetID="10" presetClass="exit" presetSubtype="0" fill="hold" nodeType="afterEffect">
                                  <p:stCondLst>
                                    <p:cond delay="0"/>
                                  </p:stCondLst>
                                  <p:childTnLst>
                                    <p:animEffect transition="out" filter="fade">
                                      <p:cBhvr>
                                        <p:cTn id="42" dur="750"/>
                                        <p:tgtEl>
                                          <p:spTgt spid="7"/>
                                        </p:tgtEl>
                                      </p:cBhvr>
                                    </p:animEffect>
                                    <p:set>
                                      <p:cBhvr>
                                        <p:cTn id="43"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15616" y="2701433"/>
            <a:ext cx="6012160" cy="2554545"/>
          </a:xfrm>
          <a:prstGeom prst="rect">
            <a:avLst/>
          </a:prstGeom>
        </p:spPr>
        <p:txBody>
          <a:bodyPr wrap="square">
            <a:spAutoFit/>
          </a:bodyPr>
          <a:lstStyle/>
          <a:p>
            <a:r>
              <a:rPr lang="tr-TR" sz="2000" dirty="0" smtClean="0"/>
              <a:t>K.G.K.’</a:t>
            </a:r>
            <a:r>
              <a:rPr lang="tr-TR" sz="2000" dirty="0" err="1" smtClean="0"/>
              <a:t>nın</a:t>
            </a:r>
            <a:r>
              <a:rPr lang="tr-TR" sz="2000" dirty="0" smtClean="0"/>
              <a:t> Bağımsız Denetim ücretleri konusunda bugüne kadar bir karar yayınlamamış olmasına karşılık SMMM ve YMM Asgari Ücret Tarifesindeki saat ücreti baz alınarak sözleşmeler düzenlenmektedir.</a:t>
            </a:r>
          </a:p>
          <a:p>
            <a:endParaRPr lang="tr-TR" sz="2000" dirty="0"/>
          </a:p>
          <a:p>
            <a:r>
              <a:rPr lang="tr-TR" sz="2000" dirty="0" smtClean="0"/>
              <a:t>Burada sorumluluk biz meslek mensuplarına düşmektedir. Denetimi hakkıyla icra edip, karşılığını birbirimizi kırmadan almalıyız.</a:t>
            </a:r>
            <a:endParaRPr lang="tr-TR" sz="2000" dirty="0"/>
          </a:p>
        </p:txBody>
      </p:sp>
    </p:spTree>
    <p:extLst>
      <p:ext uri="{BB962C8B-B14F-4D97-AF65-F5344CB8AC3E}">
        <p14:creationId xmlns:p14="http://schemas.microsoft.com/office/powerpoint/2010/main" val="5291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9500">
              <a:schemeClr val="accent1">
                <a:lumMod val="60000"/>
                <a:lumOff val="40000"/>
              </a:schemeClr>
            </a:gs>
            <a:gs pos="0">
              <a:schemeClr val="accent1">
                <a:lumMod val="5000"/>
                <a:lumOff val="95000"/>
              </a:schemeClr>
            </a:gs>
            <a:gs pos="100000">
              <a:schemeClr val="accent1">
                <a:lumMod val="45000"/>
                <a:lumOff val="55000"/>
              </a:schemeClr>
            </a:gs>
            <a:gs pos="99000">
              <a:srgbClr val="D6E6F5"/>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2627784" y="3068960"/>
            <a:ext cx="3187266" cy="936105"/>
          </a:xfrm>
        </p:spPr>
        <p:txBody>
          <a:bodyPr>
            <a:noAutofit/>
          </a:bodyPr>
          <a:lstStyle/>
          <a:p>
            <a:pPr marL="0" indent="0" algn="ctr">
              <a:buNone/>
            </a:pPr>
            <a:r>
              <a:rPr lang="tr-TR"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Teşekkürler…</a:t>
            </a:r>
          </a:p>
          <a:p>
            <a:pPr marL="0" indent="0" algn="ctr">
              <a:buNone/>
            </a:pPr>
            <a:endParaRPr lang="tr-TR"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r="41448" b="9323"/>
          <a:stretch/>
        </p:blipFill>
        <p:spPr>
          <a:xfrm>
            <a:off x="1737141" y="620688"/>
            <a:ext cx="4968552" cy="1224136"/>
          </a:xfrm>
          <a:prstGeom prst="rect">
            <a:avLst/>
          </a:prstGeom>
        </p:spPr>
      </p:pic>
    </p:spTree>
    <p:extLst>
      <p:ext uri="{BB962C8B-B14F-4D97-AF65-F5344CB8AC3E}">
        <p14:creationId xmlns:p14="http://schemas.microsoft.com/office/powerpoint/2010/main" val="20298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99000">
              <a:srgbClr val="D6E6F5"/>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Dikdörtgen 1"/>
          <p:cNvSpPr/>
          <p:nvPr/>
        </p:nvSpPr>
        <p:spPr>
          <a:xfrm>
            <a:off x="1043608" y="2136340"/>
            <a:ext cx="7128792" cy="2246769"/>
          </a:xfrm>
          <a:prstGeom prst="rect">
            <a:avLst/>
          </a:prstGeom>
        </p:spPr>
        <p:txBody>
          <a:bodyPr wrap="square">
            <a:spAutoFit/>
          </a:bodyPr>
          <a:lstStyle/>
          <a:p>
            <a:r>
              <a:rPr lang="tr-TR" sz="2000" dirty="0"/>
              <a:t>1 Temmuz 2012’de yürürlüğe giren ticaret ve ekonomik hayata önemli düzenlemeler getiren Yeni Türk Ticaret Kanunu, pek çok şirketi bağımsız denetim ve UFRS ile tanıştırdı. </a:t>
            </a:r>
            <a:r>
              <a:rPr lang="tr-TR" sz="2000" dirty="0" smtClean="0"/>
              <a:t>26 Mart 2018 </a:t>
            </a:r>
            <a:r>
              <a:rPr lang="tr-TR" sz="2000" dirty="0"/>
              <a:t>tarihinde Resmi </a:t>
            </a:r>
            <a:r>
              <a:rPr lang="tr-TR" sz="2000" dirty="0" smtClean="0"/>
              <a:t>Gazete‘ de </a:t>
            </a:r>
            <a:r>
              <a:rPr lang="tr-TR" sz="2000" dirty="0"/>
              <a:t>yayınlanan </a:t>
            </a:r>
            <a:r>
              <a:rPr lang="tr-TR" sz="2000" dirty="0" smtClean="0"/>
              <a:t>2018/11597 Sayılı Bakanlar </a:t>
            </a:r>
            <a:r>
              <a:rPr lang="tr-TR" sz="2000" dirty="0"/>
              <a:t>Kurulu Kararıyla bağımsız denetime tabi olmaya ilişkin kriterler yeniden belirlenmiş ve </a:t>
            </a:r>
            <a:r>
              <a:rPr lang="tr-TR" sz="2000" dirty="0" smtClean="0"/>
              <a:t>2018 </a:t>
            </a:r>
            <a:r>
              <a:rPr lang="tr-TR" sz="2000" dirty="0"/>
              <a:t>yılı için bağımsız denetim kapsamı genişletilmiştir.</a:t>
            </a:r>
          </a:p>
        </p:txBody>
      </p:sp>
      <p:pic>
        <p:nvPicPr>
          <p:cNvPr id="3" name="Picture 2" descr="C:\Users\Win7\Desktop\HEDİYE--TIĞOĞLU 06.03.2015\DURUM BAĞ.DEN.YMM A.Ş\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10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3"/>
                                        </p:tgtEl>
                                      </p:cBhvr>
                                    </p:animEffect>
                                    <p:set>
                                      <p:cBhvr>
                                        <p:cTn id="17" dur="1" fill="hold">
                                          <p:stCondLst>
                                            <p:cond delay="749"/>
                                          </p:stCondLst>
                                        </p:cTn>
                                        <p:tgtEl>
                                          <p:spTgt spid="3"/>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2274839"/>
            <a:ext cx="7488832" cy="2554545"/>
          </a:xfrm>
          <a:prstGeom prst="rect">
            <a:avLst/>
          </a:prstGeom>
        </p:spPr>
        <p:txBody>
          <a:bodyPr wrap="square">
            <a:spAutoFit/>
          </a:bodyPr>
          <a:lstStyle/>
          <a:p>
            <a:r>
              <a:rPr lang="tr-TR" sz="2000" dirty="0"/>
              <a:t>Buna göre tek başına veya bağlı ortaklıkları ve iştirakleriyle birlikte</a:t>
            </a:r>
            <a:r>
              <a:rPr lang="tr-TR" sz="2000" dirty="0" smtClean="0"/>
              <a:t>;</a:t>
            </a:r>
          </a:p>
          <a:p>
            <a:endParaRPr lang="tr-TR" sz="2000" dirty="0"/>
          </a:p>
          <a:p>
            <a:r>
              <a:rPr lang="tr-TR" sz="2000" dirty="0"/>
              <a:t>· </a:t>
            </a:r>
            <a:r>
              <a:rPr lang="tr-TR" sz="2000" dirty="0" smtClean="0"/>
              <a:t>35 </a:t>
            </a:r>
            <a:r>
              <a:rPr lang="tr-TR" sz="2000" dirty="0"/>
              <a:t>Milyon TL ve üstü aktif toplamı,</a:t>
            </a:r>
          </a:p>
          <a:p>
            <a:r>
              <a:rPr lang="tr-TR" sz="2000" dirty="0"/>
              <a:t>· 7</a:t>
            </a:r>
            <a:r>
              <a:rPr lang="tr-TR" sz="2000" dirty="0" smtClean="0"/>
              <a:t>0 </a:t>
            </a:r>
            <a:r>
              <a:rPr lang="tr-TR" sz="2000" dirty="0"/>
              <a:t>Milyon TL ve üstü yıllık net satış hasılatı,</a:t>
            </a:r>
          </a:p>
          <a:p>
            <a:r>
              <a:rPr lang="tr-TR" sz="2000" dirty="0"/>
              <a:t>· </a:t>
            </a:r>
            <a:r>
              <a:rPr lang="tr-TR" sz="2000" dirty="0" smtClean="0"/>
              <a:t>175 </a:t>
            </a:r>
            <a:r>
              <a:rPr lang="tr-TR" sz="2000" dirty="0"/>
              <a:t>ve üstü çalışan sayısı</a:t>
            </a:r>
            <a:r>
              <a:rPr lang="tr-TR" sz="2000" dirty="0" smtClean="0"/>
              <a:t>,</a:t>
            </a:r>
          </a:p>
          <a:p>
            <a:endParaRPr lang="tr-TR" sz="2000" dirty="0"/>
          </a:p>
          <a:p>
            <a:r>
              <a:rPr lang="tr-TR" sz="2000" dirty="0"/>
              <a:t>ölçütlerinden </a:t>
            </a:r>
            <a:r>
              <a:rPr lang="tr-TR" sz="2000" dirty="0" smtClean="0"/>
              <a:t>2016 </a:t>
            </a:r>
            <a:r>
              <a:rPr lang="tr-TR" sz="2000" dirty="0"/>
              <a:t>ve </a:t>
            </a:r>
            <a:r>
              <a:rPr lang="tr-TR" sz="2000" dirty="0" smtClean="0"/>
              <a:t>2017 </a:t>
            </a:r>
            <a:r>
              <a:rPr lang="tr-TR" sz="2000" dirty="0"/>
              <a:t>yıllarında herhangi ikisini sağlayan şirketler </a:t>
            </a:r>
            <a:r>
              <a:rPr lang="tr-TR" sz="2000" dirty="0" smtClean="0"/>
              <a:t>2018 yılında Bağımsız </a:t>
            </a:r>
            <a:r>
              <a:rPr lang="tr-TR" sz="2000" dirty="0"/>
              <a:t>Denetim kapsamına alınmışlardır.</a:t>
            </a:r>
          </a:p>
        </p:txBody>
      </p:sp>
      <p:pic>
        <p:nvPicPr>
          <p:cNvPr id="3"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8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3"/>
                                        </p:tgtEl>
                                      </p:cBhvr>
                                    </p:animEffect>
                                    <p:set>
                                      <p:cBhvr>
                                        <p:cTn id="17" dur="1" fill="hold">
                                          <p:stCondLst>
                                            <p:cond delay="749"/>
                                          </p:stCondLst>
                                        </p:cTn>
                                        <p:tgtEl>
                                          <p:spTgt spid="3"/>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859341"/>
            <a:ext cx="7128792" cy="2862322"/>
          </a:xfrm>
          <a:prstGeom prst="rect">
            <a:avLst/>
          </a:prstGeom>
        </p:spPr>
        <p:txBody>
          <a:bodyPr wrap="square">
            <a:spAutoFit/>
          </a:bodyPr>
          <a:lstStyle/>
          <a:p>
            <a:r>
              <a:rPr lang="tr-TR" sz="2000" dirty="0"/>
              <a:t>Bağımsız Denetime tabi olmaya ilişkin kriterleri aşağı çeken karar, Türkiye'de bağımsız denetime tabi şirket kapsamını önemli ölçüde genişletmiştir.</a:t>
            </a:r>
          </a:p>
          <a:p>
            <a:endParaRPr lang="tr-TR" sz="2000" dirty="0" smtClean="0"/>
          </a:p>
          <a:p>
            <a:r>
              <a:rPr lang="tr-TR" sz="2000" dirty="0" smtClean="0"/>
              <a:t>Şirket </a:t>
            </a:r>
            <a:r>
              <a:rPr lang="tr-TR" sz="2000" dirty="0"/>
              <a:t>sahipleri, şirket yöneticileri Türk Ticaret Kanunu’nun getirdiği </a:t>
            </a:r>
            <a:r>
              <a:rPr lang="tr-TR" sz="2000" dirty="0" smtClean="0"/>
              <a:t> </a:t>
            </a:r>
            <a:r>
              <a:rPr lang="tr-TR" sz="2000" dirty="0"/>
              <a:t>zorunluluk olarak değil de bağımsız denetimi, şirketlerinin gerçekten kurumsallaşmasında, şirket değerlerini yükseltmesinde çok önemli bir sürece girdiklerinin farkına vararak hareket etmeliler.</a:t>
            </a:r>
          </a:p>
        </p:txBody>
      </p:sp>
      <p:pic>
        <p:nvPicPr>
          <p:cNvPr id="3"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3"/>
                                        </p:tgtEl>
                                      </p:cBhvr>
                                    </p:animEffect>
                                    <p:set>
                                      <p:cBhvr>
                                        <p:cTn id="17" dur="1" fill="hold">
                                          <p:stCondLst>
                                            <p:cond delay="749"/>
                                          </p:stCondLst>
                                        </p:cTn>
                                        <p:tgtEl>
                                          <p:spTgt spid="3"/>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2413339"/>
            <a:ext cx="6768752" cy="2246769"/>
          </a:xfrm>
          <a:prstGeom prst="rect">
            <a:avLst/>
          </a:prstGeom>
        </p:spPr>
        <p:txBody>
          <a:bodyPr wrap="square">
            <a:spAutoFit/>
          </a:bodyPr>
          <a:lstStyle/>
          <a:p>
            <a:r>
              <a:rPr lang="tr-TR" sz="2000" b="1" dirty="0"/>
              <a:t>Neden bağımsız denetim</a:t>
            </a:r>
            <a:r>
              <a:rPr lang="tr-TR" sz="2000" b="1" dirty="0" smtClean="0"/>
              <a:t>?</a:t>
            </a:r>
          </a:p>
          <a:p>
            <a:endParaRPr lang="tr-TR" sz="2000" dirty="0"/>
          </a:p>
          <a:p>
            <a:r>
              <a:rPr lang="tr-TR" sz="2000" dirty="0"/>
              <a:t>Bağımsız denetim kanunların, yönetmeliklerin, standartların işletmelere dayattığı bir zorunluluk değil aksine günümüz işletmeleri için vazgeçilemez bir ihtiyaçtır. Şeffaf, açık ve anlaşılır bilgi en değerli bilgidir ve bu da ancak bağımsız denetimle mümkündür.</a:t>
            </a:r>
          </a:p>
        </p:txBody>
      </p:sp>
      <p:pic>
        <p:nvPicPr>
          <p:cNvPr id="3"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3"/>
                                        </p:tgtEl>
                                      </p:cBhvr>
                                    </p:animEffect>
                                    <p:set>
                                      <p:cBhvr>
                                        <p:cTn id="17" dur="1" fill="hold">
                                          <p:stCondLst>
                                            <p:cond delay="749"/>
                                          </p:stCondLst>
                                        </p:cTn>
                                        <p:tgtEl>
                                          <p:spTgt spid="3"/>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2274839"/>
            <a:ext cx="5670376" cy="2862322"/>
          </a:xfrm>
          <a:prstGeom prst="rect">
            <a:avLst/>
          </a:prstGeom>
        </p:spPr>
        <p:txBody>
          <a:bodyPr wrap="square">
            <a:spAutoFit/>
          </a:bodyPr>
          <a:lstStyle/>
          <a:p>
            <a:r>
              <a:rPr lang="tr-TR" sz="2000" dirty="0"/>
              <a:t>Aşağıda sayılan gruplara doğru ve güvenilir bilgi sağlamak için bağımsız denetim gereklidir</a:t>
            </a:r>
            <a:r>
              <a:rPr lang="tr-TR" sz="2000" dirty="0" smtClean="0"/>
              <a:t>:</a:t>
            </a:r>
          </a:p>
          <a:p>
            <a:endParaRPr lang="tr-TR" sz="2000" dirty="0"/>
          </a:p>
          <a:p>
            <a:pPr marL="285750" lvl="0" indent="-285750">
              <a:buFont typeface="Arial" panose="020B0604020202020204" pitchFamily="34" charset="0"/>
              <a:buChar char="•"/>
            </a:pPr>
            <a:r>
              <a:rPr lang="tr-TR" sz="2000" dirty="0" smtClean="0"/>
              <a:t>Şirket </a:t>
            </a:r>
            <a:r>
              <a:rPr lang="tr-TR" sz="2000" dirty="0"/>
              <a:t>Yönetimi</a:t>
            </a:r>
          </a:p>
          <a:p>
            <a:pPr marL="285750" lvl="0" indent="-285750">
              <a:buFont typeface="Arial" panose="020B0604020202020204" pitchFamily="34" charset="0"/>
              <a:buChar char="•"/>
            </a:pPr>
            <a:r>
              <a:rPr lang="tr-TR" sz="2000" dirty="0"/>
              <a:t>Hissedarlar</a:t>
            </a:r>
          </a:p>
          <a:p>
            <a:pPr marL="285750" lvl="0" indent="-285750">
              <a:buFont typeface="Arial" panose="020B0604020202020204" pitchFamily="34" charset="0"/>
              <a:buChar char="•"/>
            </a:pPr>
            <a:r>
              <a:rPr lang="tr-TR" sz="2000" dirty="0"/>
              <a:t>Çalışanlar</a:t>
            </a:r>
          </a:p>
          <a:p>
            <a:pPr marL="285750" lvl="0" indent="-285750">
              <a:buFont typeface="Arial" panose="020B0604020202020204" pitchFamily="34" charset="0"/>
              <a:buChar char="•"/>
            </a:pPr>
            <a:r>
              <a:rPr lang="tr-TR" sz="2000" dirty="0"/>
              <a:t>Kredi Verenler</a:t>
            </a:r>
          </a:p>
          <a:p>
            <a:pPr marL="285750" lvl="0" indent="-285750">
              <a:buFont typeface="Arial" panose="020B0604020202020204" pitchFamily="34" charset="0"/>
              <a:buChar char="•"/>
            </a:pPr>
            <a:r>
              <a:rPr lang="tr-TR" sz="2000" dirty="0"/>
              <a:t>Yatırımcılar</a:t>
            </a:r>
          </a:p>
          <a:p>
            <a:pPr marL="285750" lvl="0" indent="-285750">
              <a:buFont typeface="Arial" panose="020B0604020202020204" pitchFamily="34" charset="0"/>
              <a:buChar char="•"/>
            </a:pPr>
            <a:r>
              <a:rPr lang="tr-TR" sz="2000" dirty="0"/>
              <a:t>Kamu kurumları (BDDK, SPK, </a:t>
            </a:r>
            <a:r>
              <a:rPr lang="tr-TR" sz="2000" dirty="0" smtClean="0"/>
              <a:t>KGK vb.)</a:t>
            </a:r>
            <a:endParaRPr lang="tr-TR" sz="2000" dirty="0"/>
          </a:p>
        </p:txBody>
      </p:sp>
      <p:pic>
        <p:nvPicPr>
          <p:cNvPr id="3"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3"/>
                                        </p:tgtEl>
                                      </p:cBhvr>
                                    </p:animEffect>
                                    <p:set>
                                      <p:cBhvr>
                                        <p:cTn id="17" dur="1" fill="hold">
                                          <p:stCondLst>
                                            <p:cond delay="749"/>
                                          </p:stCondLst>
                                        </p:cTn>
                                        <p:tgtEl>
                                          <p:spTgt spid="3"/>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628800"/>
            <a:ext cx="7344816" cy="4093428"/>
          </a:xfrm>
          <a:prstGeom prst="rect">
            <a:avLst/>
          </a:prstGeom>
        </p:spPr>
        <p:txBody>
          <a:bodyPr wrap="square">
            <a:spAutoFit/>
          </a:bodyPr>
          <a:lstStyle/>
          <a:p>
            <a:r>
              <a:rPr lang="tr-TR" sz="2000" b="1" dirty="0"/>
              <a:t>Bağımsız denetimin faydaları nelerdir?</a:t>
            </a:r>
            <a:endParaRPr lang="tr-TR" sz="2000" dirty="0"/>
          </a:p>
          <a:p>
            <a:r>
              <a:rPr lang="tr-TR" sz="2000" dirty="0"/>
              <a:t>Bağımsız denetimin, hem denetlenen firmaya, hem de kamuya ve devlete yararları söz konusudur.</a:t>
            </a:r>
          </a:p>
          <a:p>
            <a:pPr marL="285750" lvl="0" indent="-285750">
              <a:buFont typeface="Arial" panose="020B0604020202020204" pitchFamily="34" charset="0"/>
              <a:buChar char="•"/>
            </a:pPr>
            <a:r>
              <a:rPr lang="tr-TR" sz="2000" dirty="0"/>
              <a:t>Yönetime doğru bilgi akışı sağlar.</a:t>
            </a:r>
          </a:p>
          <a:p>
            <a:pPr marL="285750" lvl="0" indent="-285750">
              <a:buFont typeface="Arial" panose="020B0604020202020204" pitchFamily="34" charset="0"/>
              <a:buChar char="•"/>
            </a:pPr>
            <a:r>
              <a:rPr lang="tr-TR" sz="2000" dirty="0"/>
              <a:t>Yönetime mali tablolarla ilgili olarak tahmin ve analiz yapmasında, geleceğe ait sağlıklı kararlar almasında yardımcı olur.</a:t>
            </a:r>
          </a:p>
          <a:p>
            <a:pPr marL="285750" lvl="0" indent="-285750">
              <a:buFont typeface="Arial" panose="020B0604020202020204" pitchFamily="34" charset="0"/>
              <a:buChar char="•"/>
            </a:pPr>
            <a:r>
              <a:rPr lang="tr-TR" sz="2000" dirty="0"/>
              <a:t>Finansal tabloların gerçeği yansıtıp yansıtmadığını gösterir.</a:t>
            </a:r>
          </a:p>
          <a:p>
            <a:pPr marL="285750" lvl="0" indent="-285750">
              <a:buFont typeface="Arial" panose="020B0604020202020204" pitchFamily="34" charset="0"/>
              <a:buChar char="•"/>
            </a:pPr>
            <a:r>
              <a:rPr lang="tr-TR" sz="2000" dirty="0"/>
              <a:t>İşletme yönetimi ve çalışanlarının hile yapmasının önlenmesine yardımcı olur.</a:t>
            </a:r>
          </a:p>
          <a:p>
            <a:pPr marL="285750" lvl="0" indent="-285750">
              <a:buFont typeface="Arial" panose="020B0604020202020204" pitchFamily="34" charset="0"/>
              <a:buChar char="•"/>
            </a:pPr>
            <a:r>
              <a:rPr lang="tr-TR" sz="2000" dirty="0"/>
              <a:t>Bağımsız denetimden geçmiş mali tablolar ile işletmenin düşük maliyetli finansman bulması kolaylaşır.</a:t>
            </a:r>
          </a:p>
          <a:p>
            <a:pPr marL="285750" lvl="0" indent="-285750">
              <a:buFont typeface="Arial" panose="020B0604020202020204" pitchFamily="34" charset="0"/>
              <a:buChar char="•"/>
            </a:pPr>
            <a:r>
              <a:rPr lang="tr-TR" sz="2000" dirty="0"/>
              <a:t>Bağımsız dış denetimden geçen bir şirkette tüm ortakların haklan daha iyi korunmuş olur.</a:t>
            </a:r>
          </a:p>
        </p:txBody>
      </p:sp>
      <p:pic>
        <p:nvPicPr>
          <p:cNvPr id="1026"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750" fill="hold"/>
                                        <p:tgtEl>
                                          <p:spTgt spid="1026"/>
                                        </p:tgtEl>
                                        <p:attrNameLst>
                                          <p:attrName>ppt_x</p:attrName>
                                        </p:attrNameLst>
                                      </p:cBhvr>
                                      <p:tavLst>
                                        <p:tav tm="0">
                                          <p:val>
                                            <p:strVal val="#ppt_x"/>
                                          </p:val>
                                        </p:tav>
                                        <p:tav tm="100000">
                                          <p:val>
                                            <p:strVal val="#ppt_x"/>
                                          </p:val>
                                        </p:tav>
                                      </p:tavLst>
                                    </p:anim>
                                    <p:anim calcmode="lin" valueType="num">
                                      <p:cBhvr additive="base">
                                        <p:cTn id="8" dur="750" fill="hold"/>
                                        <p:tgtEl>
                                          <p:spTgt spid="102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1026"/>
                                        </p:tgtEl>
                                      </p:cBhvr>
                                    </p:animEffect>
                                    <p:set>
                                      <p:cBhvr>
                                        <p:cTn id="17" dur="1" fill="hold">
                                          <p:stCondLst>
                                            <p:cond delay="749"/>
                                          </p:stCondLst>
                                        </p:cTn>
                                        <p:tgtEl>
                                          <p:spTgt spid="1026"/>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2"/>
                                        </p:tgtEl>
                                      </p:cBhvr>
                                    </p:animEffect>
                                    <p:set>
                                      <p:cBhvr>
                                        <p:cTn id="20"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7\Desktop\HEDİYE--TIĞOĞLU 06.03.2015\DURUM BAĞ.DEN.YMM A.Ş\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9" y="188640"/>
            <a:ext cx="8485715" cy="12289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043608" y="2551837"/>
            <a:ext cx="7056784" cy="3785652"/>
          </a:xfrm>
          <a:prstGeom prst="rect">
            <a:avLst/>
          </a:prstGeom>
        </p:spPr>
        <p:txBody>
          <a:bodyPr wrap="square">
            <a:spAutoFit/>
          </a:bodyPr>
          <a:lstStyle/>
          <a:p>
            <a:r>
              <a:rPr lang="tr-TR" sz="2000" b="1" u="sng" dirty="0"/>
              <a:t>Tek bağımsız denetçinin denetim yapabilmesi: </a:t>
            </a:r>
            <a:endParaRPr lang="tr-TR" sz="2000" b="1" u="sng" dirty="0" smtClean="0"/>
          </a:p>
          <a:p>
            <a:endParaRPr lang="tr-TR" sz="2000" dirty="0"/>
          </a:p>
          <a:p>
            <a:r>
              <a:rPr lang="tr-TR" sz="2000" dirty="0"/>
              <a:t>26.12.2012 tarihli 28509 sayılı resmi gazetede yayımlanan bağımsız denetim yönetmeliğine göre şirketleşenler dışında, tek başına çalışan bağımsız denetçiler de bu şirketlerin bağımsız denetimini üstlenebileceklerdir</a:t>
            </a:r>
            <a:r>
              <a:rPr lang="tr-TR" sz="2000" dirty="0" smtClean="0"/>
              <a:t>.</a:t>
            </a:r>
          </a:p>
          <a:p>
            <a:endParaRPr lang="tr-TR" sz="2000" dirty="0"/>
          </a:p>
          <a:p>
            <a:r>
              <a:rPr lang="tr-TR" sz="2000" dirty="0" smtClean="0"/>
              <a:t>Ancak; 21.07.2017 tarihli 30130 sayılı resmi gazetede yayımlanan «BD Yönetmeliğinde Değişiklik Yapılmasına Dair Yönetmelik» Madde 5 ‘de BD Yönetmeliği 14. Madde değişikliği ve eklentisi ile, Bağımsız Denetçilerin kendi adına denetim üstlenebilmesi için aranacak şartlar belirlenmiştir.</a:t>
            </a:r>
            <a:endParaRPr lang="tr-TR" sz="2000" dirty="0"/>
          </a:p>
        </p:txBody>
      </p:sp>
    </p:spTree>
    <p:extLst>
      <p:ext uri="{BB962C8B-B14F-4D97-AF65-F5344CB8AC3E}">
        <p14:creationId xmlns:p14="http://schemas.microsoft.com/office/powerpoint/2010/main" val="248277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grpId="0" nodeType="after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250"/>
                                  </p:stCondLst>
                                  <p:childTnLst>
                                    <p:animEffect transition="out" filter="fade">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par>
                                <p:cTn id="18" presetID="10" presetClass="exit" presetSubtype="0" fill="hold" grpId="1" nodeType="withEffect">
                                  <p:stCondLst>
                                    <p:cond delay="250"/>
                                  </p:stCondLst>
                                  <p:childTnLst>
                                    <p:animEffect transition="out" filter="fade">
                                      <p:cBhvr>
                                        <p:cTn id="19" dur="750"/>
                                        <p:tgtEl>
                                          <p:spTgt spid="3"/>
                                        </p:tgtEl>
                                      </p:cBhvr>
                                    </p:animEffect>
                                    <p:set>
                                      <p:cBhvr>
                                        <p:cTn id="20"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633</TotalTime>
  <Words>1064</Words>
  <Application>Microsoft Office PowerPoint</Application>
  <PresentationFormat>Ekran Gösterisi (4:3)</PresentationFormat>
  <Paragraphs>84</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Calibri</vt:lpstr>
      <vt:lpstr>Calibri Light</vt:lpstr>
      <vt:lpstr>Source Sans Pro Black</vt:lpstr>
      <vt:lpstr>Source Sans Pro ExtraLight</vt:lpstr>
      <vt:lpstr>Times New Roman</vt:lpstr>
      <vt:lpstr>Office Theme</vt:lpstr>
      <vt:lpstr>PowerPoint Sunusu</vt:lpstr>
      <vt:lpstr>ÜLKEMİZDE BAĞIMSIZ DENETİM UYGULAMALARI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Mutlu YAZICI</cp:lastModifiedBy>
  <cp:revision>63</cp:revision>
  <dcterms:created xsi:type="dcterms:W3CDTF">2015-03-09T12:14:00Z</dcterms:created>
  <dcterms:modified xsi:type="dcterms:W3CDTF">2018-11-13T10:54:09Z</dcterms:modified>
</cp:coreProperties>
</file>